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8" r:id="rId3"/>
    <p:sldMasterId id="2147483712" r:id="rId4"/>
  </p:sldMasterIdLst>
  <p:notesMasterIdLst>
    <p:notesMasterId r:id="rId23"/>
  </p:notesMasterIdLst>
  <p:sldIdLst>
    <p:sldId id="257" r:id="rId5"/>
    <p:sldId id="273" r:id="rId6"/>
    <p:sldId id="379" r:id="rId7"/>
    <p:sldId id="278" r:id="rId8"/>
    <p:sldId id="275" r:id="rId9"/>
    <p:sldId id="374" r:id="rId10"/>
    <p:sldId id="368" r:id="rId11"/>
    <p:sldId id="382" r:id="rId12"/>
    <p:sldId id="375" r:id="rId13"/>
    <p:sldId id="291" r:id="rId14"/>
    <p:sldId id="293" r:id="rId15"/>
    <p:sldId id="380" r:id="rId16"/>
    <p:sldId id="258" r:id="rId17"/>
    <p:sldId id="381" r:id="rId18"/>
    <p:sldId id="256" r:id="rId19"/>
    <p:sldId id="378" r:id="rId20"/>
    <p:sldId id="377" r:id="rId21"/>
    <p:sldId id="26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551A35-093D-01E6-482E-92EF2B09E4AE}" name="Karin Hall" initials="KH" userId="S::ngeo-kha@lu.se::ffdbe5e4-b997-4880-adac-81aba99e0f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E11"/>
    <a:srgbClr val="00D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1" autoAdjust="0"/>
    <p:restoredTop sz="91821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22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9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06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48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4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89395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89395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90536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6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90536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0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7112" y="-101584"/>
            <a:ext cx="10301100" cy="114273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90634" y="1853390"/>
            <a:ext cx="10277167" cy="3572255"/>
          </a:xfrm>
        </p:spPr>
        <p:txBody>
          <a:bodyPr/>
          <a:lstStyle>
            <a:lvl1pPr>
              <a:spcAft>
                <a:spcPts val="0"/>
              </a:spcAft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04733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2658" y="1670562"/>
            <a:ext cx="4241801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487476" y="1670561"/>
            <a:ext cx="5706802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3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247281" y="183029"/>
            <a:ext cx="11712610" cy="6510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marR="0" indent="0" algn="l" defTabSz="907228" rtl="0" eaLnBrk="1" fontAlgn="base" latinLnBrk="0" hangingPunct="1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330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247281" y="183029"/>
            <a:ext cx="11712610" cy="6510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4155" y="1670562"/>
            <a:ext cx="5921827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242092" y="1670562"/>
            <a:ext cx="3952186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1057930" y="1785722"/>
            <a:ext cx="10110580" cy="359850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1297" y="284496"/>
            <a:ext cx="10279902" cy="114273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0409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605" y="1285975"/>
            <a:ext cx="4504038" cy="40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3855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30010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13232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7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30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7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7324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99247"/>
            <a:ext cx="9144000" cy="2948353"/>
          </a:xfrm>
          <a:effectLst>
            <a:outerShdw blurRad="101600" algn="ctr" rotWithShape="0">
              <a:prstClr val="black">
                <a:alpha val="67000"/>
              </a:prstClr>
            </a:outerShdw>
          </a:effectLst>
        </p:spPr>
        <p:txBody>
          <a:bodyPr bIns="0" anchor="b">
            <a:noAutofit/>
          </a:bodyPr>
          <a:lstStyle>
            <a:lvl1pPr algn="ctr">
              <a:defRPr sz="9600" cap="all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0000"/>
            <a:ext cx="9144000" cy="1534886"/>
          </a:xfrm>
          <a:effectLst>
            <a:outerShdw blurRad="76200" algn="ctr" rotWithShape="0">
              <a:prstClr val="black">
                <a:alpha val="67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4083621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10960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3924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1942024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909557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För jättemycket 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48691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 jättemycket 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4174740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640" y="4695972"/>
            <a:ext cx="5444359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 </a:t>
            </a:r>
          </a:p>
        </p:txBody>
      </p:sp>
    </p:spTree>
    <p:extLst>
      <p:ext uri="{BB962C8B-B14F-4D97-AF65-F5344CB8AC3E}">
        <p14:creationId xmlns:p14="http://schemas.microsoft.com/office/powerpoint/2010/main" val="36294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3" y="4695972"/>
            <a:ext cx="4116386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095857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9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9238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6712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7764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3666625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3811698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9786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86B569-1B5E-CB47-A4CA-388CA2CC9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5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45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6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4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7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99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61551" y="-60121"/>
            <a:ext cx="12499768" cy="700260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72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299" y="284496"/>
            <a:ext cx="10301100" cy="11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634" y="1848614"/>
            <a:ext cx="10280707" cy="35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1009451" y="1503211"/>
            <a:ext cx="101668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832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07228" rtl="0" eaLnBrk="1" fontAlgn="base" hangingPunct="1">
        <a:spcBef>
          <a:spcPct val="0"/>
        </a:spcBef>
        <a:spcAft>
          <a:spcPct val="0"/>
        </a:spcAft>
        <a:defRPr sz="3609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5pPr>
      <a:lvl6pPr marL="458389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6pPr>
      <a:lvl7pPr marL="916777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7pPr>
      <a:lvl8pPr marL="1375166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8pPr>
      <a:lvl9pPr marL="1833555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9pPr>
    </p:titleStyle>
    <p:bodyStyle>
      <a:lvl1pPr marL="230786" indent="-230786" algn="l" defTabSz="907228" rtl="0" eaLnBrk="1" fontAlgn="base" hangingPunct="1">
        <a:spcBef>
          <a:spcPts val="1003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6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1908" indent="-248294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Char char="–"/>
        <a:defRPr sz="2206" b="0">
          <a:solidFill>
            <a:schemeClr val="tx2"/>
          </a:solidFill>
          <a:latin typeface="+mn-lt"/>
          <a:ea typeface="ＭＳ Ｐゴシック" charset="-128"/>
        </a:defRPr>
      </a:lvl2pPr>
      <a:lvl3pPr marL="1091856" indent="-179854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Font typeface="Lucida Grande"/>
        <a:buChar char="»"/>
        <a:defRPr sz="2005" b="0">
          <a:solidFill>
            <a:schemeClr val="tx2"/>
          </a:solidFill>
          <a:latin typeface="+mn-lt"/>
          <a:ea typeface="ＭＳ Ｐゴシック" charset="-128"/>
        </a:defRPr>
      </a:lvl3pPr>
      <a:lvl4pPr marL="1555021" indent="-194179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Char char="–"/>
        <a:defRPr sz="2005" b="0">
          <a:solidFill>
            <a:schemeClr val="tx2"/>
          </a:solidFill>
          <a:latin typeface="+mn-lt"/>
          <a:ea typeface="ＭＳ Ｐゴシック" charset="-128"/>
        </a:defRPr>
      </a:lvl4pPr>
      <a:lvl5pPr marL="2042059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 b="1">
          <a:solidFill>
            <a:schemeClr val="tx1"/>
          </a:solidFill>
          <a:latin typeface="+mn-lt"/>
          <a:ea typeface="ＭＳ Ｐゴシック" charset="-128"/>
        </a:defRPr>
      </a:lvl5pPr>
      <a:lvl6pPr marL="2500447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6pPr>
      <a:lvl7pPr marL="2958836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7pPr>
      <a:lvl8pPr marL="3417225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8pPr>
      <a:lvl9pPr marL="3875613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6216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pos="7559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721A-62AF-4D83-BAEF-C7A835C7EAC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CE0-9224-47D1-824F-7028D131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1292662"/>
          </a:xfrm>
        </p:spPr>
        <p:txBody>
          <a:bodyPr/>
          <a:lstStyle/>
          <a:p>
            <a:r>
              <a:rPr lang="en-GB" dirty="0"/>
              <a:t>Information meeting for CEC, INES, GEOLOGY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2023-10-26</a:t>
            </a:r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2113C4D-6657-328C-2FAC-4AEC8CA7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66"/>
            <a:ext cx="10515600" cy="828408"/>
          </a:xfrm>
        </p:spPr>
        <p:txBody>
          <a:bodyPr>
            <a:normAutofit/>
          </a:bodyPr>
          <a:lstStyle/>
          <a:p>
            <a:r>
              <a:rPr lang="en-GB" dirty="0"/>
              <a:t>CEC: processes before CIG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09BEC8A3-CDE3-A170-FBAE-573761D32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469120"/>
              </p:ext>
            </p:extLst>
          </p:nvPr>
        </p:nvGraphicFramePr>
        <p:xfrm>
          <a:off x="694897" y="1017901"/>
          <a:ext cx="7370930" cy="555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14">
                  <a:extLst>
                    <a:ext uri="{9D8B030D-6E8A-4147-A177-3AD203B41FA5}">
                      <a16:colId xmlns:a16="http://schemas.microsoft.com/office/drawing/2014/main" val="108645048"/>
                    </a:ext>
                  </a:extLst>
                </a:gridCol>
                <a:gridCol w="3036079">
                  <a:extLst>
                    <a:ext uri="{9D8B030D-6E8A-4147-A177-3AD203B41FA5}">
                      <a16:colId xmlns:a16="http://schemas.microsoft.com/office/drawing/2014/main" val="3411660500"/>
                    </a:ext>
                  </a:extLst>
                </a:gridCol>
                <a:gridCol w="3748437">
                  <a:extLst>
                    <a:ext uri="{9D8B030D-6E8A-4147-A177-3AD203B41FA5}">
                      <a16:colId xmlns:a16="http://schemas.microsoft.com/office/drawing/2014/main" val="510618328"/>
                    </a:ext>
                  </a:extLst>
                </a:gridCol>
              </a:tblGrid>
              <a:tr h="305792">
                <a:tc>
                  <a:txBody>
                    <a:bodyPr/>
                    <a:lstStyle/>
                    <a:p>
                      <a:endParaRPr lang="en-GB" sz="1500" noProof="0" dirty="0"/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Organisation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Premises</a:t>
                      </a:r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3578384565"/>
                  </a:ext>
                </a:extLst>
              </a:tr>
              <a:tr h="998687"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2019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Faculty review of CECs organisation and funding</a:t>
                      </a:r>
                    </a:p>
                    <a:p>
                      <a:r>
                        <a:rPr lang="en-GB" sz="1500" noProof="0" dirty="0"/>
                        <a:t>RQ20 starts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Lack of office space identified and defined</a:t>
                      </a:r>
                    </a:p>
                    <a:p>
                      <a:r>
                        <a:rPr lang="en-GB" sz="1500" noProof="0" dirty="0"/>
                        <a:t>Efforts to find short- and long-term solutions</a:t>
                      </a:r>
                    </a:p>
                    <a:p>
                      <a:endParaRPr lang="en-GB" sz="1500" noProof="0" dirty="0"/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1033490990"/>
                  </a:ext>
                </a:extLst>
              </a:tr>
              <a:tr h="998687"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2020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RQ20 reports</a:t>
                      </a:r>
                    </a:p>
                    <a:p>
                      <a:r>
                        <a:rPr lang="en-GB" sz="1500" noProof="0" dirty="0"/>
                        <a:t>Staff day, theme: a new CEC mission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Continued work for long-term solution (partly interrupted by covid)</a:t>
                      </a:r>
                    </a:p>
                    <a:p>
                      <a:r>
                        <a:rPr lang="en-GB" sz="1500" noProof="0" dirty="0"/>
                        <a:t>Delivered an in-depth analysis of needs to LU </a:t>
                      </a:r>
                      <a:r>
                        <a:rPr lang="en-GB" sz="1500" noProof="0" dirty="0" err="1"/>
                        <a:t>Byggnad</a:t>
                      </a:r>
                      <a:endParaRPr lang="en-GB" sz="1500" noProof="0" dirty="0"/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752099498"/>
                  </a:ext>
                </a:extLst>
              </a:tr>
              <a:tr h="1229652"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2021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New CEC mission, Director, Chairman and Board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/>
                        <a:t>Internal report on Current &amp; future cooperation &amp; organisation of CIG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Staff day on future workplace, including lessons learned from covid</a:t>
                      </a:r>
                    </a:p>
                    <a:p>
                      <a:r>
                        <a:rPr lang="en-GB" sz="1500" noProof="0" dirty="0"/>
                        <a:t>Planning a partial move of CEC in dialogue with Geology </a:t>
                      </a:r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3341054990"/>
                  </a:ext>
                </a:extLst>
              </a:tr>
              <a:tr h="560473"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2022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External CIG report and internal CEC network report presented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Move to Geology on hold</a:t>
                      </a:r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398305455"/>
                  </a:ext>
                </a:extLst>
              </a:tr>
              <a:tr h="1460617"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2023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r>
                        <a:rPr lang="en-GB" sz="1500" noProof="0" dirty="0"/>
                        <a:t>The computational biology &amp; biological physics (CBBP) group from former Astronomy and theoretical physics merges with CEC</a:t>
                      </a:r>
                    </a:p>
                    <a:p>
                      <a:r>
                        <a:rPr lang="en-GB" sz="1500" noProof="0" dirty="0"/>
                        <a:t>Formal start of the CIG process</a:t>
                      </a:r>
                    </a:p>
                  </a:txBody>
                  <a:tcPr marL="74827" marR="74827" marT="37414" marB="374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/>
                        <a:t>CBBP moves from premises at the Physics department to Geology</a:t>
                      </a:r>
                    </a:p>
                  </a:txBody>
                  <a:tcPr marL="74827" marR="74827" marT="37414" marB="37414"/>
                </a:tc>
                <a:extLst>
                  <a:ext uri="{0D108BD9-81ED-4DB2-BD59-A6C34878D82A}">
                    <a16:rowId xmlns:a16="http://schemas.microsoft.com/office/drawing/2014/main" val="4095958322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20EC2F6F-42D3-0A90-CA49-BFAC4073E888}"/>
              </a:ext>
            </a:extLst>
          </p:cNvPr>
          <p:cNvSpPr/>
          <p:nvPr/>
        </p:nvSpPr>
        <p:spPr bwMode="auto">
          <a:xfrm>
            <a:off x="8070275" y="1364673"/>
            <a:ext cx="3221182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1415B-7C95-8165-CF94-7E4434A0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CEC: internal CIG process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C5D2C2-6362-8774-F03F-B4DA80765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Staff meetings Friday morning every week</a:t>
            </a:r>
          </a:p>
          <a:p>
            <a:pPr lvl="1"/>
            <a:r>
              <a:rPr lang="en-GB" dirty="0"/>
              <a:t>Some occasions with special focus on the CIG project with longer internal discussion</a:t>
            </a:r>
          </a:p>
          <a:p>
            <a:pPr lvl="1"/>
            <a:r>
              <a:rPr lang="en-GB" dirty="0"/>
              <a:t>One visit from Faculty coordinator of premises</a:t>
            </a:r>
          </a:p>
          <a:p>
            <a:pPr lvl="1"/>
            <a:r>
              <a:rPr lang="en-GB" dirty="0"/>
              <a:t>One visit from CIG project management</a:t>
            </a:r>
          </a:p>
          <a:p>
            <a:r>
              <a:rPr lang="en-GB" dirty="0"/>
              <a:t>Staff newsletter sent out every second week with update on progress</a:t>
            </a:r>
          </a:p>
          <a:p>
            <a:r>
              <a:rPr lang="en-GB" dirty="0"/>
              <a:t>Permanent item on the agenda of the management group meetings (every second week)</a:t>
            </a:r>
          </a:p>
          <a:p>
            <a:r>
              <a:rPr lang="en-GB" dirty="0"/>
              <a:t>Administrative support to CEC representatives in Project group and Steering group. Also supports information sharing.</a:t>
            </a:r>
          </a:p>
        </p:txBody>
      </p:sp>
    </p:spTree>
    <p:extLst>
      <p:ext uri="{BB962C8B-B14F-4D97-AF65-F5344CB8AC3E}">
        <p14:creationId xmlns:p14="http://schemas.microsoft.com/office/powerpoint/2010/main" val="240327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E1A3-7DA6-4EC9-AF59-B0887771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CIG@INES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15E1-B77F-49CA-9842-BD3129B2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Several</a:t>
            </a:r>
            <a:r>
              <a:rPr lang="sv-SE" dirty="0"/>
              <a:t> fora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provided</a:t>
            </a:r>
            <a:r>
              <a:rPr lang="sv-SE" dirty="0"/>
              <a:t> (at different </a:t>
            </a:r>
            <a:r>
              <a:rPr lang="sv-SE" dirty="0" err="1"/>
              <a:t>stages</a:t>
            </a:r>
            <a:r>
              <a:rPr lang="sv-SE" dirty="0"/>
              <a:t>) </a:t>
            </a:r>
            <a:r>
              <a:rPr lang="sv-SE" dirty="0" err="1"/>
              <a:t>where</a:t>
            </a:r>
            <a:r>
              <a:rPr lang="sv-SE" dirty="0"/>
              <a:t> opinions, feelings, and suggestions </a:t>
            </a:r>
            <a:r>
              <a:rPr lang="sv-SE" dirty="0" err="1"/>
              <a:t>could</a:t>
            </a:r>
            <a:r>
              <a:rPr lang="sv-SE" dirty="0"/>
              <a:t> be </a:t>
            </a:r>
            <a:r>
              <a:rPr lang="sv-SE" dirty="0" err="1"/>
              <a:t>expressed</a:t>
            </a:r>
            <a:r>
              <a:rPr lang="sv-SE" dirty="0"/>
              <a:t> and </a:t>
            </a:r>
            <a:r>
              <a:rPr lang="sv-SE" dirty="0" err="1"/>
              <a:t>discussed</a:t>
            </a:r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tried</a:t>
            </a:r>
            <a:r>
              <a:rPr lang="sv-SE" dirty="0"/>
              <a:t> to be </a:t>
            </a:r>
            <a:r>
              <a:rPr lang="sv-SE" dirty="0" err="1"/>
              <a:t>constructive</a:t>
            </a:r>
            <a:r>
              <a:rPr lang="sv-SE" dirty="0"/>
              <a:t> at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stage</a:t>
            </a:r>
            <a:endParaRPr lang="sv-SE" dirty="0"/>
          </a:p>
          <a:p>
            <a:r>
              <a:rPr lang="sv-SE" dirty="0" err="1"/>
              <a:t>Result</a:t>
            </a:r>
            <a:r>
              <a:rPr lang="sv-SE" dirty="0"/>
              <a:t> – INES has </a:t>
            </a:r>
            <a:r>
              <a:rPr lang="sv-SE" dirty="0" err="1"/>
              <a:t>generated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in the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documentation</a:t>
            </a:r>
            <a:r>
              <a:rPr lang="sv-SE" dirty="0"/>
              <a:t>, </a:t>
            </a:r>
            <a:r>
              <a:rPr lang="sv-SE" dirty="0" err="1"/>
              <a:t>ideas</a:t>
            </a:r>
            <a:r>
              <a:rPr lang="sv-SE" dirty="0"/>
              <a:t>, and suggestions,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by the CIG </a:t>
            </a:r>
            <a:r>
              <a:rPr lang="sv-SE" dirty="0" err="1"/>
              <a:t>steering</a:t>
            </a:r>
            <a:r>
              <a:rPr lang="sv-SE" dirty="0"/>
              <a:t>/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 to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forge</a:t>
            </a:r>
            <a:r>
              <a:rPr lang="sv-SE" dirty="0"/>
              <a:t> a common </a:t>
            </a:r>
            <a:r>
              <a:rPr lang="sv-SE" dirty="0" err="1"/>
              <a:t>future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49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B452-62AB-43E8-9BDF-029D5D4B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CIG@INES – </a:t>
            </a:r>
            <a:r>
              <a:rPr lang="sv-SE" b="1" dirty="0" err="1"/>
              <a:t>Timeline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Milestones</a:t>
            </a:r>
            <a:endParaRPr lang="sv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EDFB-DA7C-447A-9D54-54BB54AE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May 2021 – online survey to </a:t>
            </a:r>
            <a:r>
              <a:rPr lang="sv-SE" dirty="0" err="1"/>
              <a:t>collect</a:t>
            </a:r>
            <a:r>
              <a:rPr lang="sv-SE" dirty="0"/>
              <a:t> </a:t>
            </a:r>
            <a:r>
              <a:rPr lang="sv-SE" dirty="0" err="1"/>
              <a:t>ideas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RQ20 panel </a:t>
            </a:r>
            <a:r>
              <a:rPr lang="sv-SE" dirty="0" err="1"/>
              <a:t>recommendations</a:t>
            </a:r>
            <a:r>
              <a:rPr lang="sv-SE" dirty="0"/>
              <a:t> and the </a:t>
            </a:r>
            <a:r>
              <a:rPr lang="sv-SE" dirty="0" err="1"/>
              <a:t>establishment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Science </a:t>
            </a:r>
            <a:r>
              <a:rPr lang="sv-SE" dirty="0" err="1"/>
              <a:t>Village</a:t>
            </a:r>
            <a:r>
              <a:rPr lang="sv-SE" dirty="0"/>
              <a:t>, </a:t>
            </a:r>
            <a:r>
              <a:rPr lang="sv-SE" dirty="0" err="1"/>
              <a:t>followed</a:t>
            </a:r>
            <a:r>
              <a:rPr lang="sv-SE" dirty="0"/>
              <a:t> by online Zoom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  <a:p>
            <a:r>
              <a:rPr lang="sv-SE" dirty="0"/>
              <a:t>April 2022 – </a:t>
            </a:r>
            <a:r>
              <a:rPr lang="sv-SE" dirty="0" err="1"/>
              <a:t>group-wise</a:t>
            </a:r>
            <a:r>
              <a:rPr lang="sv-SE" dirty="0"/>
              <a:t> SWOT </a:t>
            </a:r>
            <a:r>
              <a:rPr lang="sv-SE" dirty="0" err="1"/>
              <a:t>analyses</a:t>
            </a:r>
            <a:r>
              <a:rPr lang="sv-SE" dirty="0"/>
              <a:t> </a:t>
            </a:r>
            <a:r>
              <a:rPr lang="sv-SE" dirty="0" err="1"/>
              <a:t>conducted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CIG dimensions (</a:t>
            </a:r>
            <a:r>
              <a:rPr lang="sv-SE" dirty="0" err="1"/>
              <a:t>teaching</a:t>
            </a:r>
            <a:r>
              <a:rPr lang="sv-SE" dirty="0"/>
              <a:t>, research, </a:t>
            </a:r>
            <a:r>
              <a:rPr lang="sv-SE" dirty="0" err="1"/>
              <a:t>recruitment</a:t>
            </a:r>
            <a:r>
              <a:rPr lang="sv-SE" dirty="0"/>
              <a:t>, etc.), in order to </a:t>
            </a:r>
            <a:r>
              <a:rPr lang="sv-SE" dirty="0" err="1"/>
              <a:t>inform</a:t>
            </a:r>
            <a:r>
              <a:rPr lang="sv-SE" dirty="0"/>
              <a:t> process and </a:t>
            </a:r>
            <a:r>
              <a:rPr lang="sv-SE" dirty="0" err="1"/>
              <a:t>prepare</a:t>
            </a:r>
            <a:r>
              <a:rPr lang="sv-SE" dirty="0"/>
              <a:t> for INES retreat</a:t>
            </a:r>
          </a:p>
          <a:p>
            <a:r>
              <a:rPr lang="sv-SE" dirty="0"/>
              <a:t>June 2022 – Workshop at INES retreat </a:t>
            </a:r>
            <a:r>
              <a:rPr lang="sv-SE" dirty="0" err="1"/>
              <a:t>dedicated</a:t>
            </a:r>
            <a:r>
              <a:rPr lang="sv-SE" dirty="0"/>
              <a:t> to </a:t>
            </a:r>
            <a:r>
              <a:rPr lang="sv-SE" dirty="0" err="1"/>
              <a:t>defining</a:t>
            </a:r>
            <a:r>
              <a:rPr lang="sv-SE" dirty="0"/>
              <a:t> ’</a:t>
            </a:r>
            <a:r>
              <a:rPr lang="sv-SE" dirty="0" err="1"/>
              <a:t>desires</a:t>
            </a:r>
            <a:r>
              <a:rPr lang="sv-SE" dirty="0"/>
              <a:t>, </a:t>
            </a:r>
            <a:r>
              <a:rPr lang="sv-SE" dirty="0" err="1"/>
              <a:t>needs</a:t>
            </a:r>
            <a:r>
              <a:rPr lang="sv-SE" dirty="0"/>
              <a:t>, </a:t>
            </a:r>
            <a:r>
              <a:rPr lang="sv-SE" dirty="0" err="1"/>
              <a:t>challenges</a:t>
            </a:r>
            <a:r>
              <a:rPr lang="sv-SE" dirty="0"/>
              <a:t>’ </a:t>
            </a:r>
            <a:r>
              <a:rPr lang="sv-SE" dirty="0" err="1"/>
              <a:t>around</a:t>
            </a:r>
            <a:r>
              <a:rPr lang="sv-SE" dirty="0"/>
              <a:t> CIG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delivering</a:t>
            </a:r>
            <a:r>
              <a:rPr lang="sv-SE" dirty="0"/>
              <a:t> a </a:t>
            </a:r>
            <a:r>
              <a:rPr lang="sv-SE" dirty="0" err="1"/>
              <a:t>statement</a:t>
            </a:r>
            <a:r>
              <a:rPr lang="sv-SE" dirty="0"/>
              <a:t> to </a:t>
            </a:r>
            <a:r>
              <a:rPr lang="sv-SE" dirty="0" err="1"/>
              <a:t>external</a:t>
            </a:r>
            <a:r>
              <a:rPr lang="sv-SE" dirty="0"/>
              <a:t> panel </a:t>
            </a:r>
            <a:r>
              <a:rPr lang="sv-SE" dirty="0" err="1"/>
              <a:t>during</a:t>
            </a:r>
            <a:r>
              <a:rPr lang="sv-SE" dirty="0"/>
              <a:t> site visit </a:t>
            </a:r>
            <a:r>
              <a:rPr lang="sv-SE" dirty="0" err="1"/>
              <a:t>during</a:t>
            </a:r>
            <a:r>
              <a:rPr lang="sv-SE" dirty="0"/>
              <a:t> August</a:t>
            </a:r>
          </a:p>
          <a:p>
            <a:r>
              <a:rPr lang="sv-SE" dirty="0" err="1"/>
              <a:t>January</a:t>
            </a:r>
            <a:r>
              <a:rPr lang="sv-SE" dirty="0"/>
              <a:t> 2023 – series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smaller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discussions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INES management in order to </a:t>
            </a:r>
            <a:r>
              <a:rPr lang="sv-SE" dirty="0" err="1"/>
              <a:t>identify</a:t>
            </a:r>
            <a:r>
              <a:rPr lang="sv-SE" dirty="0"/>
              <a:t> ’</a:t>
            </a:r>
            <a:r>
              <a:rPr lang="sv-SE" dirty="0" err="1"/>
              <a:t>leverage</a:t>
            </a:r>
            <a:r>
              <a:rPr lang="sv-SE" dirty="0"/>
              <a:t> </a:t>
            </a:r>
            <a:r>
              <a:rPr lang="sv-SE" dirty="0" err="1"/>
              <a:t>points’</a:t>
            </a:r>
            <a:r>
              <a:rPr lang="sv-SE" dirty="0"/>
              <a:t> for </a:t>
            </a:r>
            <a:r>
              <a:rPr lang="sv-SE" dirty="0" err="1"/>
              <a:t>improvement</a:t>
            </a:r>
            <a:r>
              <a:rPr lang="sv-SE" dirty="0"/>
              <a:t> </a:t>
            </a:r>
            <a:r>
              <a:rPr lang="sv-SE" dirty="0" err="1"/>
              <a:t>across</a:t>
            </a:r>
            <a:r>
              <a:rPr lang="sv-SE" dirty="0"/>
              <a:t> CIG dimensions</a:t>
            </a:r>
          </a:p>
          <a:p>
            <a:r>
              <a:rPr lang="sv-SE" dirty="0" err="1"/>
              <a:t>February</a:t>
            </a:r>
            <a:r>
              <a:rPr lang="sv-SE" dirty="0"/>
              <a:t> 2023 – Dean </a:t>
            </a:r>
            <a:r>
              <a:rPr lang="sv-SE" dirty="0" err="1"/>
              <a:t>address</a:t>
            </a:r>
            <a:r>
              <a:rPr lang="sv-SE" dirty="0"/>
              <a:t> INES’ </a:t>
            </a:r>
            <a:r>
              <a:rPr lang="sv-SE" dirty="0" err="1"/>
              <a:t>questions</a:t>
            </a:r>
            <a:r>
              <a:rPr lang="sv-SE" dirty="0"/>
              <a:t> (</a:t>
            </a:r>
            <a:r>
              <a:rPr lang="sv-SE" dirty="0" err="1"/>
              <a:t>arising</a:t>
            </a:r>
            <a:r>
              <a:rPr lang="sv-SE" dirty="0"/>
              <a:t> from </a:t>
            </a:r>
            <a:r>
              <a:rPr lang="sv-SE" dirty="0" err="1"/>
              <a:t>above</a:t>
            </a:r>
            <a:r>
              <a:rPr lang="sv-SE" dirty="0"/>
              <a:t> </a:t>
            </a:r>
            <a:r>
              <a:rPr lang="sv-SE" dirty="0" err="1"/>
              <a:t>discussions</a:t>
            </a:r>
            <a:r>
              <a:rPr lang="sv-SE" dirty="0"/>
              <a:t>) </a:t>
            </a:r>
            <a:r>
              <a:rPr lang="sv-SE" dirty="0" err="1"/>
              <a:t>regarding</a:t>
            </a:r>
            <a:r>
              <a:rPr lang="sv-SE" dirty="0"/>
              <a:t> CIG </a:t>
            </a:r>
            <a:r>
              <a:rPr lang="sv-SE" dirty="0" err="1"/>
              <a:t>before</a:t>
            </a:r>
            <a:r>
              <a:rPr lang="sv-SE" dirty="0"/>
              <a:t> ’inriktningsbeslut’ is taken by </a:t>
            </a:r>
            <a:r>
              <a:rPr lang="sv-SE" dirty="0" err="1"/>
              <a:t>Faculty</a:t>
            </a:r>
            <a:r>
              <a:rPr lang="sv-SE" dirty="0"/>
              <a:t> board</a:t>
            </a:r>
          </a:p>
          <a:p>
            <a:r>
              <a:rPr lang="sv-SE" dirty="0"/>
              <a:t>September 2023 – Short workshop </a:t>
            </a:r>
            <a:r>
              <a:rPr lang="sv-SE" dirty="0" err="1"/>
              <a:t>focussing</a:t>
            </a:r>
            <a:r>
              <a:rPr lang="sv-SE" dirty="0"/>
              <a:t> on </a:t>
            </a:r>
            <a:r>
              <a:rPr lang="sv-SE" dirty="0" err="1"/>
              <a:t>communication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sub-project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themes</a:t>
            </a:r>
            <a:r>
              <a:rPr lang="sv-SE" dirty="0"/>
              <a:t> (</a:t>
            </a:r>
            <a:r>
              <a:rPr lang="sv-SE" dirty="0" err="1"/>
              <a:t>burnings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sub-project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+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sub-project</a:t>
            </a:r>
            <a:r>
              <a:rPr lang="sv-SE" dirty="0"/>
              <a:t> </a:t>
            </a:r>
            <a:r>
              <a:rPr lang="sv-SE" dirty="0" err="1"/>
              <a:t>groups</a:t>
            </a:r>
            <a:r>
              <a:rPr lang="sv-SE" dirty="0"/>
              <a:t> best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the </a:t>
            </a:r>
            <a:r>
              <a:rPr lang="sv-SE" dirty="0" err="1"/>
              <a:t>sub-project</a:t>
            </a:r>
            <a:r>
              <a:rPr lang="sv-SE" dirty="0"/>
              <a:t>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260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9F391-27A4-564E-B10E-49744BDF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CIG-process at Dept.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Geology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C52B89-5414-D741-AD55-61A260ACE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Consolidation of office and lab space</a:t>
            </a:r>
          </a:p>
          <a:p>
            <a:r>
              <a:rPr lang="en-GB" dirty="0"/>
              <a:t>Welcoming CBBP to </a:t>
            </a:r>
            <a:r>
              <a:rPr lang="en-GB" dirty="0" err="1"/>
              <a:t>Geocenter</a:t>
            </a:r>
            <a:r>
              <a:rPr lang="en-GB" dirty="0"/>
              <a:t> 2</a:t>
            </a:r>
          </a:p>
          <a:p>
            <a:r>
              <a:rPr lang="en-GB" dirty="0"/>
              <a:t>Staff meetings with CIG-relevant information every fortnight.</a:t>
            </a:r>
          </a:p>
          <a:p>
            <a:r>
              <a:rPr lang="en-GB" dirty="0"/>
              <a:t>Workshop to redefine and consolidate existing research groups.</a:t>
            </a:r>
          </a:p>
          <a:p>
            <a:r>
              <a:rPr lang="en-GB" dirty="0"/>
              <a:t>Following recommendations from the CIG steering group the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CGB-</a:t>
            </a:r>
            <a:r>
              <a:rPr lang="en-GB" dirty="0" err="1"/>
              <a:t>kansli</a:t>
            </a:r>
            <a:r>
              <a:rPr lang="en-GB" dirty="0"/>
              <a:t> </a:t>
            </a:r>
            <a:r>
              <a:rPr lang="en-GB" dirty="0" err="1"/>
              <a:t>investigatees</a:t>
            </a:r>
            <a:r>
              <a:rPr lang="en-GB" dirty="0"/>
              <a:t> possibilities for increased collaboration and cooperation with the CEC administration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 The director of studies investigates possibilities for increased cooperation within basic education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investigation of lab structure and coordinated use within the CIG framework.</a:t>
            </a:r>
          </a:p>
          <a:p>
            <a:endParaRPr lang="en-GB" dirty="0"/>
          </a:p>
          <a:p>
            <a:r>
              <a:rPr lang="en-GB" dirty="0"/>
              <a:t>Focus on our financial situation</a:t>
            </a:r>
          </a:p>
          <a:p>
            <a:r>
              <a:rPr lang="en-GB" dirty="0"/>
              <a:t>Expect financial balance by 2025</a:t>
            </a:r>
          </a:p>
        </p:txBody>
      </p:sp>
    </p:spTree>
    <p:extLst>
      <p:ext uri="{BB962C8B-B14F-4D97-AF65-F5344CB8AC3E}">
        <p14:creationId xmlns:p14="http://schemas.microsoft.com/office/powerpoint/2010/main" val="37918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1737" y="1236623"/>
            <a:ext cx="74806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lot of ongoing collaboration between CEC, INES and Geology, potential for much more.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Concrete proposal/scenario for a merger...then that can be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all angles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Adequate bottom-up process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into the merger </a:t>
            </a:r>
            <a:r>
              <a:rPr kumimoji="0" lang="en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Extra funds (PhD, Postdoc)?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Enough meeting spaces (short supply already now)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Adequate lunch space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547" y="1968141"/>
            <a:ext cx="5085802" cy="3622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097" y="365760"/>
            <a:ext cx="1078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THM from theme/research group leader meeting (20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Sept)</a:t>
            </a:r>
          </a:p>
        </p:txBody>
      </p:sp>
    </p:spTree>
    <p:extLst>
      <p:ext uri="{BB962C8B-B14F-4D97-AF65-F5344CB8AC3E}">
        <p14:creationId xmlns:p14="http://schemas.microsoft.com/office/powerpoint/2010/main" val="260318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990265F-01A3-D5AC-FF01-832B5E35F515}"/>
              </a:ext>
            </a:extLst>
          </p:cNvPr>
          <p:cNvSpPr txBox="1"/>
          <p:nvPr/>
        </p:nvSpPr>
        <p:spPr>
          <a:xfrm>
            <a:off x="2863218" y="250326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endParaRPr lang="sv-SE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endParaRPr lang="sv-SE" i="1" dirty="0">
              <a:latin typeface="+mj-lt"/>
            </a:endParaRPr>
          </a:p>
          <a:p>
            <a:pPr marL="285750" indent="-2857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sv-SE" sz="1800" dirty="0">
              <a:latin typeface="+mj-lt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n-US" dirty="0">
              <a:latin typeface="+mj-lt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endParaRPr lang="sv-SE" sz="1800" i="1" dirty="0">
              <a:latin typeface="+mj-lt"/>
            </a:endParaRPr>
          </a:p>
          <a:p>
            <a:pPr marL="285750" lvl="0" indent="-285750">
              <a:spcBef>
                <a:spcPts val="0"/>
              </a:spcBef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D1F0CB2-89DB-EC39-AA5F-4DEEAF400631}"/>
              </a:ext>
            </a:extLst>
          </p:cNvPr>
          <p:cNvSpPr txBox="1"/>
          <p:nvPr/>
        </p:nvSpPr>
        <p:spPr>
          <a:xfrm>
            <a:off x="2863218" y="724843"/>
            <a:ext cx="49035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endParaRPr lang="sv-SE" dirty="0">
              <a:latin typeface="+mj-lt"/>
            </a:endParaRPr>
          </a:p>
          <a:p>
            <a:endParaRPr lang="sv-SE" dirty="0">
              <a:latin typeface="+mj-l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1A603F-DA49-6C6A-9384-7EABEDD762F4}"/>
              </a:ext>
            </a:extLst>
          </p:cNvPr>
          <p:cNvSpPr txBox="1"/>
          <p:nvPr/>
        </p:nvSpPr>
        <p:spPr>
          <a:xfrm>
            <a:off x="2737958" y="724843"/>
            <a:ext cx="59534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rgbClr val="894E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right now</a:t>
            </a:r>
          </a:p>
          <a:p>
            <a:endParaRPr lang="en-US" sz="2800" kern="100" dirty="0">
              <a:solidFill>
                <a:srgbClr val="894E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Premises program for co-location (</a:t>
            </a:r>
            <a:r>
              <a:rPr lang="en-US" sz="2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lokalprogram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2800" kern="100" dirty="0">
              <a:solidFill>
                <a:srgbClr val="894E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solidFill>
                <a:srgbClr val="894E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solidFill>
                  <a:srgbClr val="894E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kern="100" dirty="0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</a:t>
            </a:r>
            <a:r>
              <a:rPr lang="en-US" sz="2800" kern="100" dirty="0" err="1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sv-SE" sz="2800" kern="100" dirty="0">
              <a:solidFill>
                <a:srgbClr val="894E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latin typeface="+mj-lt"/>
                <a:cs typeface="Times New Roman" panose="02020603050405020304" pitchFamily="18" charset="0"/>
              </a:rPr>
              <a:t>Plan for 2024</a:t>
            </a:r>
            <a:endParaRPr lang="sv-SE" sz="2000" dirty="0">
              <a:latin typeface="+mj-lt"/>
            </a:endParaRPr>
          </a:p>
          <a:p>
            <a:endParaRPr lang="sv-SE" sz="2000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Project organisation and </a:t>
            </a:r>
            <a:r>
              <a:rPr lang="sv-SE" sz="2000" dirty="0" err="1">
                <a:latin typeface="+mj-lt"/>
              </a:rPr>
              <a:t>delivery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targets</a:t>
            </a:r>
            <a:r>
              <a:rPr lang="sv-SE" sz="2000" dirty="0">
                <a:latin typeface="+mj-lt"/>
              </a:rPr>
              <a:t>/</a:t>
            </a:r>
            <a:r>
              <a:rPr lang="sv-SE" sz="2000" dirty="0" err="1">
                <a:latin typeface="+mj-lt"/>
              </a:rPr>
              <a:t>objectives</a:t>
            </a:r>
            <a:r>
              <a:rPr lang="sv-SE" sz="2000" dirty="0">
                <a:latin typeface="+mj-lt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31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69711E-F775-AD96-B89E-EB1E2A6E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F50A8A-2529-9B94-E185-AAA929B0EE84}"/>
              </a:ext>
            </a:extLst>
          </p:cNvPr>
          <p:cNvSpPr txBox="1"/>
          <p:nvPr/>
        </p:nvSpPr>
        <p:spPr>
          <a:xfrm>
            <a:off x="2351722" y="2848615"/>
            <a:ext cx="32045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+mj-lt"/>
              </a:rPr>
              <a:t>HoD</a:t>
            </a:r>
            <a:r>
              <a:rPr lang="sv-SE" sz="1400" dirty="0">
                <a:latin typeface="+mj-lt"/>
              </a:rPr>
              <a:t>/director: </a:t>
            </a:r>
            <a:r>
              <a:rPr lang="sv-SE" sz="1400" dirty="0" err="1">
                <a:latin typeface="+mj-lt"/>
              </a:rPr>
              <a:t>appoint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working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groups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with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assignments</a:t>
            </a:r>
            <a:r>
              <a:rPr lang="sv-SE" sz="1400" dirty="0">
                <a:latin typeface="+mj-lt"/>
              </a:rPr>
              <a:t> and task deskriptions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68178FA-A98E-A808-97BE-5B058DE8577F}"/>
              </a:ext>
            </a:extLst>
          </p:cNvPr>
          <p:cNvSpPr txBox="1"/>
          <p:nvPr/>
        </p:nvSpPr>
        <p:spPr>
          <a:xfrm>
            <a:off x="2355232" y="3667394"/>
            <a:ext cx="3204505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  <a:latin typeface="+mj-lt"/>
              </a:rPr>
              <a:t>Administration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 err="1">
                <a:solidFill>
                  <a:schemeClr val="tx2"/>
                </a:solidFill>
                <a:latin typeface="+mj-lt"/>
              </a:rPr>
              <a:t>Education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bachelor’s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master’s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level</a:t>
            </a:r>
            <a:endParaRPr lang="sv-SE" sz="1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  <a:latin typeface="+mj-lt"/>
              </a:rPr>
              <a:t>Communication and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collaboration</a:t>
            </a:r>
            <a:endParaRPr lang="sv-SE" sz="1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 err="1">
                <a:solidFill>
                  <a:schemeClr val="tx2"/>
                </a:solidFill>
                <a:latin typeface="+mj-lt"/>
              </a:rPr>
              <a:t>Future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learning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environments</a:t>
            </a:r>
            <a:endParaRPr lang="sv-SE" sz="1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  <a:latin typeface="+mj-lt"/>
              </a:rPr>
              <a:t>IT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  <a:latin typeface="+mj-lt"/>
              </a:rPr>
              <a:t>Laboratories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 err="1">
                <a:solidFill>
                  <a:schemeClr val="tx2"/>
                </a:solidFill>
                <a:latin typeface="+mj-lt"/>
              </a:rPr>
              <a:t>Postgraduate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tx2"/>
                </a:solidFill>
                <a:latin typeface="+mj-lt"/>
              </a:rPr>
              <a:t>education</a:t>
            </a:r>
            <a:endParaRPr lang="sv-SE" sz="1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  <a:latin typeface="+mj-lt"/>
              </a:rPr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400" dirty="0" err="1">
                <a:solidFill>
                  <a:schemeClr val="tx2"/>
                </a:solidFill>
                <a:latin typeface="+mj-lt"/>
              </a:rPr>
              <a:t>Other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 suggestions?</a:t>
            </a:r>
          </a:p>
          <a:p>
            <a:pPr marL="285750" indent="-285750">
              <a:buFont typeface="Wingdings" pitchFamily="2" charset="2"/>
              <a:buChar char="Ø"/>
            </a:pPr>
            <a:endParaRPr lang="sv-SE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DBF348-7863-09DE-EEB9-3C56C02D10FB}"/>
              </a:ext>
            </a:extLst>
          </p:cNvPr>
          <p:cNvSpPr txBox="1"/>
          <p:nvPr/>
        </p:nvSpPr>
        <p:spPr>
          <a:xfrm>
            <a:off x="2355232" y="1321823"/>
            <a:ext cx="15611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+mj-lt"/>
              </a:rPr>
              <a:t>Faculty</a:t>
            </a:r>
            <a:r>
              <a:rPr lang="sv-SE" sz="1400" dirty="0">
                <a:latin typeface="+mj-lt"/>
              </a:rPr>
              <a:t> board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4C57402-2F09-191E-9C4C-7B1BE61133C5}"/>
              </a:ext>
            </a:extLst>
          </p:cNvPr>
          <p:cNvSpPr txBox="1"/>
          <p:nvPr/>
        </p:nvSpPr>
        <p:spPr>
          <a:xfrm>
            <a:off x="2375001" y="1822650"/>
            <a:ext cx="15824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+mj-lt"/>
              </a:rPr>
              <a:t>Dean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C6B196-BEF0-0480-5586-9E9778C0A0C2}"/>
              </a:ext>
            </a:extLst>
          </p:cNvPr>
          <p:cNvSpPr txBox="1"/>
          <p:nvPr/>
        </p:nvSpPr>
        <p:spPr>
          <a:xfrm>
            <a:off x="6141239" y="2130427"/>
            <a:ext cx="32045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+mj-lt"/>
              </a:rPr>
              <a:t>Project </a:t>
            </a:r>
            <a:r>
              <a:rPr lang="sv-SE" sz="1400" dirty="0" err="1">
                <a:latin typeface="+mj-lt"/>
              </a:rPr>
              <a:t>group</a:t>
            </a:r>
            <a:r>
              <a:rPr lang="sv-SE" sz="1400" dirty="0">
                <a:latin typeface="+mj-lt"/>
              </a:rPr>
              <a:t>: </a:t>
            </a:r>
            <a:r>
              <a:rPr lang="sv-SE" sz="1400" dirty="0" err="1">
                <a:latin typeface="+mj-lt"/>
              </a:rPr>
              <a:t>coordinating</a:t>
            </a:r>
            <a:r>
              <a:rPr lang="sv-SE" sz="1400" dirty="0">
                <a:latin typeface="+mj-lt"/>
              </a:rPr>
              <a:t>, </a:t>
            </a:r>
            <a:r>
              <a:rPr lang="sv-SE" sz="1400" dirty="0" err="1">
                <a:latin typeface="+mj-lt"/>
              </a:rPr>
              <a:t>operational</a:t>
            </a:r>
            <a:r>
              <a:rPr lang="sv-SE" sz="1400" dirty="0">
                <a:latin typeface="+mj-lt"/>
              </a:rPr>
              <a:t>, </a:t>
            </a:r>
            <a:r>
              <a:rPr lang="sv-SE" sz="1400" dirty="0" err="1">
                <a:latin typeface="+mj-lt"/>
              </a:rPr>
              <a:t>project</a:t>
            </a:r>
            <a:r>
              <a:rPr lang="sv-SE" sz="1400" dirty="0">
                <a:latin typeface="+mj-lt"/>
              </a:rPr>
              <a:t> </a:t>
            </a:r>
            <a:r>
              <a:rPr lang="sv-SE" sz="1400">
                <a:latin typeface="+mj-lt"/>
              </a:rPr>
              <a:t>results</a:t>
            </a:r>
            <a:endParaRPr lang="sv-SE" sz="1400" dirty="0">
              <a:latin typeface="+mj-l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C3C409B-A355-1130-DB14-938677F977FA}"/>
              </a:ext>
            </a:extLst>
          </p:cNvPr>
          <p:cNvSpPr txBox="1"/>
          <p:nvPr/>
        </p:nvSpPr>
        <p:spPr>
          <a:xfrm>
            <a:off x="2357131" y="2340720"/>
            <a:ext cx="15968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err="1">
                <a:latin typeface="+mj-lt"/>
              </a:rPr>
              <a:t>Steering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committee</a:t>
            </a:r>
            <a:endParaRPr lang="sv-SE" sz="1400" dirty="0">
              <a:latin typeface="+mj-l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A23300C-0014-E7B6-D43D-830E838D6D0C}"/>
              </a:ext>
            </a:extLst>
          </p:cNvPr>
          <p:cNvSpPr txBox="1"/>
          <p:nvPr/>
        </p:nvSpPr>
        <p:spPr>
          <a:xfrm>
            <a:off x="1084353" y="1321144"/>
            <a:ext cx="99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Line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A1729F7-CCD1-5A3C-138D-A055DFC25529}"/>
              </a:ext>
            </a:extLst>
          </p:cNvPr>
          <p:cNvSpPr txBox="1"/>
          <p:nvPr/>
        </p:nvSpPr>
        <p:spPr>
          <a:xfrm>
            <a:off x="6141239" y="3667395"/>
            <a:ext cx="3280045" cy="24622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Examples of significant issues: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policy</a:t>
            </a:r>
            <a:endParaRPr lang="en-US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rofile, identity</a:t>
            </a: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esearch infrastructures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trategic research areas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Range of administrative matters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sv-SE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15489225-723A-8B86-6648-BD707361560C}"/>
              </a:ext>
            </a:extLst>
          </p:cNvPr>
          <p:cNvCxnSpPr>
            <a:cxnSpLocks/>
          </p:cNvCxnSpPr>
          <p:nvPr/>
        </p:nvCxnSpPr>
        <p:spPr>
          <a:xfrm>
            <a:off x="3957485" y="3414050"/>
            <a:ext cx="0" cy="2533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>
            <a:extLst>
              <a:ext uri="{FF2B5EF4-FFF2-40B4-BE49-F238E27FC236}">
                <a16:creationId xmlns:a16="http://schemas.microsoft.com/office/drawing/2014/main" id="{C4DC3406-07F1-EDDA-E480-5CC8CC54FB3F}"/>
              </a:ext>
            </a:extLst>
          </p:cNvPr>
          <p:cNvCxnSpPr>
            <a:cxnSpLocks/>
          </p:cNvCxnSpPr>
          <p:nvPr/>
        </p:nvCxnSpPr>
        <p:spPr>
          <a:xfrm flipV="1">
            <a:off x="4003383" y="2471118"/>
            <a:ext cx="2088448" cy="57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 52">
            <a:extLst>
              <a:ext uri="{FF2B5EF4-FFF2-40B4-BE49-F238E27FC236}">
                <a16:creationId xmlns:a16="http://schemas.microsoft.com/office/drawing/2014/main" id="{3A89C6FE-A527-3C77-750F-AAC096982FA6}"/>
              </a:ext>
            </a:extLst>
          </p:cNvPr>
          <p:cNvCxnSpPr>
            <a:cxnSpLocks/>
          </p:cNvCxnSpPr>
          <p:nvPr/>
        </p:nvCxnSpPr>
        <p:spPr>
          <a:xfrm>
            <a:off x="1535288" y="1628921"/>
            <a:ext cx="0" cy="191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 68">
            <a:extLst>
              <a:ext uri="{FF2B5EF4-FFF2-40B4-BE49-F238E27FC236}">
                <a16:creationId xmlns:a16="http://schemas.microsoft.com/office/drawing/2014/main" id="{BD074849-154C-6D08-B9B3-140D858B9881}"/>
              </a:ext>
            </a:extLst>
          </p:cNvPr>
          <p:cNvSpPr/>
          <p:nvPr/>
        </p:nvSpPr>
        <p:spPr>
          <a:xfrm>
            <a:off x="8048986" y="117436"/>
            <a:ext cx="141552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749ECCE-BECF-9083-835F-D364CB695083}"/>
              </a:ext>
            </a:extLst>
          </p:cNvPr>
          <p:cNvSpPr txBox="1"/>
          <p:nvPr/>
        </p:nvSpPr>
        <p:spPr>
          <a:xfrm>
            <a:off x="2351722" y="217125"/>
            <a:ext cx="78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US" kern="100" dirty="0">
                <a:solidFill>
                  <a:srgbClr val="894E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dirty="0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roject </a:t>
            </a:r>
            <a:r>
              <a:rPr lang="en-US" sz="1800" kern="100" dirty="0" err="1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800" kern="100" dirty="0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2024 regarding co-</a:t>
            </a:r>
            <a:r>
              <a:rPr lang="en-US" sz="1800" kern="100" dirty="0" err="1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800" kern="100" dirty="0">
                <a:solidFill>
                  <a:srgbClr val="89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not yet approved</a:t>
            </a:r>
            <a:endParaRPr lang="sv-SE" sz="1800" kern="100" dirty="0">
              <a:solidFill>
                <a:srgbClr val="89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7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slide, logotype only</a:t>
            </a:r>
          </a:p>
        </p:txBody>
      </p:sp>
      <p:pic>
        <p:nvPicPr>
          <p:cNvPr id="3" name="Bildobjekt 2" descr="Lund University's logotype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6079" y="1556181"/>
            <a:ext cx="1979842" cy="26420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3C1E08A-5408-DD45-BAB8-DA54A287CF34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91E3-093D-7143-9432-25E771E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8616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Today’s meeting agenda about the co-location and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co-organisation of CEC, INES and Geology 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0E5A-68B5-4045-9E87-057EF3F1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546167"/>
            <a:ext cx="8820000" cy="4573832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 about co-location and co-</a:t>
            </a:r>
            <a:r>
              <a:rPr lang="en-US" sz="49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projects at the faculty level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Karin Hall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CIG project overview – 2023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Karin Hall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 from CEC, INES and Geology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Per Persson, Jonathan Seaquist and Anders </a:t>
            </a:r>
            <a:r>
              <a:rPr lang="en-US" sz="4900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Scherstén</a:t>
            </a: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 from CEC´s, INES’ and geology’s representatives in the project working group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Yann Clough, Martin Berggren and </a:t>
            </a:r>
            <a:r>
              <a:rPr lang="en-US" sz="4900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Raimund</a:t>
            </a: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900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Muscheler</a:t>
            </a: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CIG project overview – plans 2024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Karin Hall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9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Mingle with snacks and refreshments – Welcome</a:t>
            </a:r>
            <a:endParaRPr lang="sv-SE" sz="49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60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91E3-093D-7143-9432-25E771E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000" y="206800"/>
            <a:ext cx="8820000" cy="1062401"/>
          </a:xfrm>
        </p:spPr>
        <p:txBody>
          <a:bodyPr>
            <a:normAutofit/>
          </a:bodyPr>
          <a:lstStyle/>
          <a:p>
            <a:r>
              <a:rPr lang="en-US" sz="2800" dirty="0"/>
              <a:t>New conditions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0E5A-68B5-4045-9E87-057EF3F1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000" y="1759166"/>
            <a:ext cx="8820000" cy="3960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fter many years of growth, the universities are facing cuts.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ombination of rising costs and budget reductions makes a tight financial line necessary. 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 faculty management has a responsibility to ensure that the faculty can continue to provide high-quality education and research in the long term.</a:t>
            </a:r>
            <a:endParaRPr lang="sv-SE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n-lt"/>
              </a:rPr>
              <a:t> 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40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91E3-093D-7143-9432-25E771E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801536"/>
          </a:xfrm>
        </p:spPr>
        <p:txBody>
          <a:bodyPr>
            <a:normAutofit/>
          </a:bodyPr>
          <a:lstStyle/>
          <a:p>
            <a:r>
              <a:rPr lang="en-GB" sz="2800" dirty="0"/>
              <a:t>Premises – high on the agenda 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0E5A-68B5-4045-9E87-057EF3F1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633906"/>
            <a:ext cx="8820000" cy="3960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staff costs, premises costs are the largest expenditure at our faculty and at  Lund University as a whole.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issue of premises and how to use these more efficient is therefore high on the meeting agenda of the faculty leadership.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comprehensive work on our use of premises is needed. </a:t>
            </a:r>
            <a:endParaRPr lang="sv-SE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Working more professionally with our premises aims not only to reduce costs…….</a:t>
            </a:r>
            <a:endParaRPr lang="sv-S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7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91E3-093D-7143-9432-25E771E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147622"/>
            <a:ext cx="8820000" cy="902702"/>
          </a:xfrm>
        </p:spPr>
        <p:txBody>
          <a:bodyPr>
            <a:normAutofit/>
          </a:bodyPr>
          <a:lstStyle/>
          <a:p>
            <a:r>
              <a:rPr lang="en-GB" sz="2800" dirty="0"/>
              <a:t>Current projects at the faculty level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0E5A-68B5-4045-9E87-057EF3F1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173892"/>
            <a:ext cx="8820000" cy="47337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Densification of premises in the Department of Physics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xpected to be completed around 2023/24.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Ongoing review on d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ensification of premises in the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Department of Biology, 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ort due on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tober 30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2023.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Ongoing r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eview on the possibilities to consolidate the subject libraries in the astronomy building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r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eport due on October 30, 2023.</a:t>
            </a:r>
            <a:endParaRPr lang="en-US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Ongoing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review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on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how the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astronomy building can be repurposed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as a study center.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Science Village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LTH and N-faculty common guidelines for office space allocation and office space standard.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The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o-location and co-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of CEC, INES and the Department of Geology. </a:t>
            </a:r>
            <a:b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sv-SE" sz="20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FFBC31-370B-01FC-788F-B8AB4B8C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859201"/>
          </a:xfrm>
        </p:spPr>
        <p:txBody>
          <a:bodyPr>
            <a:normAutofit/>
          </a:bodyPr>
          <a:lstStyle/>
          <a:p>
            <a:r>
              <a:rPr lang="sv-SE" sz="2800" dirty="0"/>
              <a:t>Meeting June 7,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62EDE0-F0C3-243B-C541-21CE37ED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334499"/>
            <a:ext cx="8820000" cy="36166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v-SE" sz="1800" dirty="0">
                <a:latin typeface="+mj-lt"/>
              </a:rPr>
              <a:t> </a:t>
            </a:r>
            <a:r>
              <a:rPr lang="sv-SE" sz="2000" dirty="0">
                <a:latin typeface="+mj-lt"/>
              </a:rPr>
              <a:t>2021- May 2023 </a:t>
            </a: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Orientation</a:t>
            </a:r>
            <a:r>
              <a:rPr lang="sv-SE" sz="2000" dirty="0">
                <a:latin typeface="+mj-lt"/>
              </a:rPr>
              <a:t> decision (”inriktningsbeslut”) by the </a:t>
            </a:r>
            <a:r>
              <a:rPr lang="sv-SE" sz="2000" dirty="0" err="1">
                <a:latin typeface="+mj-lt"/>
              </a:rPr>
              <a:t>Faculty</a:t>
            </a:r>
            <a:r>
              <a:rPr lang="sv-SE" sz="2000" dirty="0">
                <a:latin typeface="+mj-lt"/>
              </a:rPr>
              <a:t> Board, </a:t>
            </a:r>
            <a:r>
              <a:rPr lang="sv-SE" sz="2000" dirty="0" err="1">
                <a:latin typeface="+mj-lt"/>
              </a:rPr>
              <a:t>decided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February</a:t>
            </a:r>
            <a:r>
              <a:rPr lang="sv-SE" sz="2000" dirty="0">
                <a:latin typeface="+mj-lt"/>
              </a:rPr>
              <a:t> 2023</a:t>
            </a: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 Project plan, </a:t>
            </a:r>
            <a:r>
              <a:rPr lang="sv-SE" sz="2000" dirty="0" err="1">
                <a:latin typeface="+mj-lt"/>
              </a:rPr>
              <a:t>project</a:t>
            </a:r>
            <a:r>
              <a:rPr lang="sv-SE" sz="2000" dirty="0">
                <a:latin typeface="+mj-lt"/>
              </a:rPr>
              <a:t> organisation, </a:t>
            </a:r>
            <a:r>
              <a:rPr lang="sv-SE" sz="2000" dirty="0" err="1">
                <a:latin typeface="+mj-lt"/>
              </a:rPr>
              <a:t>delivery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targets</a:t>
            </a:r>
            <a:r>
              <a:rPr lang="sv-SE" sz="2000" dirty="0">
                <a:latin typeface="+mj-lt"/>
              </a:rPr>
              <a:t>/</a:t>
            </a:r>
            <a:r>
              <a:rPr lang="sv-SE" sz="2000" dirty="0" err="1">
                <a:latin typeface="+mj-lt"/>
              </a:rPr>
              <a:t>objectives</a:t>
            </a:r>
            <a:r>
              <a:rPr lang="sv-SE" sz="2000" b="1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steering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committe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members</a:t>
            </a:r>
            <a:r>
              <a:rPr lang="sv-SE" sz="2000" dirty="0">
                <a:latin typeface="+mj-lt"/>
              </a:rPr>
              <a:t>,   </a:t>
            </a:r>
            <a:r>
              <a:rPr lang="sv-SE" sz="2000" dirty="0" err="1">
                <a:latin typeface="+mj-lt"/>
              </a:rPr>
              <a:t>project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group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members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decided</a:t>
            </a:r>
            <a:r>
              <a:rPr lang="sv-SE" sz="2000" dirty="0">
                <a:latin typeface="+mj-lt"/>
              </a:rPr>
              <a:t> May 2023</a:t>
            </a:r>
          </a:p>
          <a:p>
            <a:pPr marL="0" indent="0">
              <a:buNone/>
            </a:pPr>
            <a:endParaRPr lang="sv-SE" sz="1800" dirty="0">
              <a:latin typeface="+mj-lt"/>
            </a:endParaRPr>
          </a:p>
          <a:p>
            <a:pPr marL="0" indent="0">
              <a:buNone/>
            </a:pPr>
            <a:r>
              <a:rPr lang="sv-SE" sz="2800" dirty="0" err="1">
                <a:solidFill>
                  <a:srgbClr val="894E11"/>
                </a:solidFill>
                <a:latin typeface="+mj-lt"/>
              </a:rPr>
              <a:t>Today</a:t>
            </a:r>
            <a:endParaRPr lang="sv-SE" sz="2800" dirty="0">
              <a:solidFill>
                <a:srgbClr val="894E1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Summary from June 7, 2023, to today</a:t>
            </a:r>
            <a:endParaRPr lang="sv-S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8313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EAF157-D5AB-E697-66E2-20A65438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5" y="541198"/>
            <a:ext cx="7277100" cy="841288"/>
          </a:xfrm>
        </p:spPr>
        <p:txBody>
          <a:bodyPr>
            <a:normAutofit fontScale="90000"/>
          </a:bodyPr>
          <a:lstStyle/>
          <a:p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CIG project overview – autumn 2023 </a:t>
            </a:r>
            <a:b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D2C129-918D-9693-35FB-0523238B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5" y="1367898"/>
            <a:ext cx="10655300" cy="4988012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sv-SE" sz="1800" dirty="0">
                <a:latin typeface="+mj-lt"/>
              </a:rPr>
              <a:t>Project plan 2023 - </a:t>
            </a:r>
            <a:r>
              <a:rPr lang="sv-SE" sz="1800" dirty="0" err="1">
                <a:latin typeface="+mj-lt"/>
              </a:rPr>
              <a:t>delivery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targets</a:t>
            </a:r>
            <a:r>
              <a:rPr lang="sv-SE" sz="1800" dirty="0">
                <a:latin typeface="+mj-lt"/>
              </a:rPr>
              <a:t>/</a:t>
            </a:r>
            <a:r>
              <a:rPr lang="sv-SE" sz="1800" dirty="0" err="1">
                <a:latin typeface="+mj-lt"/>
              </a:rPr>
              <a:t>objectives</a:t>
            </a:r>
            <a:r>
              <a:rPr lang="sv-SE" sz="1800" dirty="0">
                <a:latin typeface="+mj-lt"/>
              </a:rPr>
              <a:t>:</a:t>
            </a:r>
          </a:p>
          <a:p>
            <a:pPr marL="0" lvl="1" indent="0">
              <a:buNone/>
            </a:pPr>
            <a:endParaRPr lang="sv-SE" sz="1800" dirty="0"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latin typeface="+mj-lt"/>
                <a:ea typeface="Times New Roman" panose="02020603050405020304" pitchFamily="18" charset="0"/>
              </a:rPr>
              <a:t>The r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e-location of Computational 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iology and Biological Physics (CBBP) from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Fysicum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Geocentrum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II.</a:t>
            </a:r>
          </a:p>
          <a:p>
            <a:pPr marL="0" lvl="1" indent="0">
              <a:buNone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Test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scheduling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to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clarify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the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needs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for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undergraduate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facilities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prior to co-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location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0" lvl="1" indent="0">
              <a:buNone/>
            </a:pPr>
            <a:endParaRPr lang="sv-SE" sz="18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Premises program for co-location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lokalprogram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 </a:t>
            </a:r>
          </a:p>
          <a:p>
            <a:pPr marL="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Identify specific issues 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for the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continuation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the </a:t>
            </a:r>
            <a:r>
              <a:rPr lang="sv-SE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project</a:t>
            </a:r>
            <a:r>
              <a:rPr lang="sv-SE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in 2024. </a:t>
            </a:r>
          </a:p>
          <a:p>
            <a:pPr marL="0" lvl="1" indent="0">
              <a:buNone/>
            </a:pPr>
            <a:endParaRPr lang="sv-SE" sz="18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Risk and impact assessment of the co-location and merger including proposed measures. </a:t>
            </a:r>
          </a:p>
          <a:p>
            <a:pPr marL="0" lvl="1" indent="0">
              <a:buNone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eport to the Board on activities and results achieved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meetings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June, September and November).</a:t>
            </a:r>
          </a:p>
          <a:p>
            <a:pPr marL="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Deliver a report to the Board on the achievement of the 2023 project objectives (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December). </a:t>
            </a:r>
            <a:br>
              <a:rPr 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3500" b="1" dirty="0"/>
          </a:p>
          <a:p>
            <a:pPr marL="252000" lvl="1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0796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DDBD9B-EF25-2535-7520-8D8F7FEA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kern="100" dirty="0">
                <a:latin typeface="+mj-lt"/>
                <a:ea typeface="Calibri" panose="020F0502020204030204" pitchFamily="34" charset="0"/>
              </a:rPr>
              <a:t>also have…</a:t>
            </a:r>
            <a:br>
              <a:rPr lang="en-US" sz="4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83C5AA-13C7-F2E8-F108-A3575070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63" y="2087739"/>
            <a:ext cx="8820000" cy="456014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35059A-0F7C-5AA4-C07A-A99A4E785B56}"/>
              </a:ext>
            </a:extLst>
          </p:cNvPr>
          <p:cNvSpPr txBox="1"/>
          <p:nvPr/>
        </p:nvSpPr>
        <p:spPr>
          <a:xfrm>
            <a:off x="5393140" y="2200006"/>
            <a:ext cx="3561567" cy="203132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8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Talked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with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colleagues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administration,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education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centers,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communication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collaboration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future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learning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environments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laboratories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library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postgraduate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education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EDB1442-85D6-5CB8-DB48-0DDEAB2D83E7}"/>
              </a:ext>
            </a:extLst>
          </p:cNvPr>
          <p:cNvSpPr txBox="1"/>
          <p:nvPr/>
        </p:nvSpPr>
        <p:spPr>
          <a:xfrm>
            <a:off x="1618036" y="2817022"/>
            <a:ext cx="2930979" cy="258532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HoD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/director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assignments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Administration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Education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bachelor’s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master’s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level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Laboratories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170100-F799-5873-361E-44FB802272B3}"/>
              </a:ext>
            </a:extLst>
          </p:cNvPr>
          <p:cNvSpPr txBox="1"/>
          <p:nvPr/>
        </p:nvSpPr>
        <p:spPr>
          <a:xfrm>
            <a:off x="1618037" y="2218529"/>
            <a:ext cx="2930979" cy="36933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8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Organised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two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workshops</a:t>
            </a:r>
          </a:p>
        </p:txBody>
      </p:sp>
    </p:spTree>
    <p:extLst>
      <p:ext uri="{BB962C8B-B14F-4D97-AF65-F5344CB8AC3E}">
        <p14:creationId xmlns:p14="http://schemas.microsoft.com/office/powerpoint/2010/main" val="5936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l byggnad bakom träd. Foto">
            <a:extLst>
              <a:ext uri="{FF2B5EF4-FFF2-40B4-BE49-F238E27FC236}">
                <a16:creationId xmlns:a16="http://schemas.microsoft.com/office/drawing/2014/main" id="{55E6C3D2-92A8-8500-281B-22E99999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D2A28B-16F2-C68B-EC4A-823754990B38}"/>
              </a:ext>
            </a:extLst>
          </p:cNvPr>
          <p:cNvSpPr txBox="1"/>
          <p:nvPr/>
        </p:nvSpPr>
        <p:spPr>
          <a:xfrm>
            <a:off x="9749790" y="6581001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i="1" dirty="0">
                <a:solidFill>
                  <a:schemeClr val="tx2"/>
                </a:solidFill>
              </a:rPr>
              <a:t> Photo: Petra Francke</a:t>
            </a:r>
          </a:p>
        </p:txBody>
      </p:sp>
    </p:spTree>
    <p:extLst>
      <p:ext uri="{BB962C8B-B14F-4D97-AF65-F5344CB8AC3E}">
        <p14:creationId xmlns:p14="http://schemas.microsoft.com/office/powerpoint/2010/main" val="3831708550"/>
      </p:ext>
    </p:extLst>
  </p:cSld>
  <p:clrMapOvr>
    <a:masterClrMapping/>
  </p:clrMapOvr>
</p:sld>
</file>

<file path=ppt/theme/theme1.xml><?xml version="1.0" encoding="utf-8"?>
<a:theme xmlns:a="http://schemas.openxmlformats.org/drawingml/2006/main" name="LU-template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-06-07 Informationsmöte CIG_JE  -  Skrivskyddad" id="{5A867214-DA0F-412A-AE00-7D21FDFFEB2D}" vid="{3FE1D8C3-5423-4E55-A5CA-B8E58CED449B}"/>
    </a:ext>
  </a:extLst>
</a:theme>
</file>

<file path=ppt/theme/theme2.xml><?xml version="1.0" encoding="utf-8"?>
<a:theme xmlns:a="http://schemas.openxmlformats.org/drawingml/2006/main" name="LU_PPT-mall_2012_SV_121127">
  <a:themeElements>
    <a:clrScheme name="Anpassad 3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-06-07 Informationsmöte CIG_JE  -  Skrivskyddad" id="{5A867214-DA0F-412A-AE00-7D21FDFFEB2D}" vid="{3DEF4853-F4AC-4DDE-AEFF-1FC5FDB6E0C1}"/>
    </a:ext>
  </a:extLst>
</a:theme>
</file>

<file path=ppt/theme/theme3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8E37F266-A538-4D21-9C55-72AF8C0946FC}" vid="{E2C69BB4-CA91-40B1-8056-6B0B663EFF4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29maj_2023-06-07 Informationsmöte CIG</Template>
  <TotalTime>2848</TotalTime>
  <Words>1349</Words>
  <Application>Microsoft Office PowerPoint</Application>
  <PresentationFormat>Bredbild</PresentationFormat>
  <Paragraphs>196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Helvetica Light</vt:lpstr>
      <vt:lpstr>Lucida Grande</vt:lpstr>
      <vt:lpstr>Systemtypsnitt</vt:lpstr>
      <vt:lpstr>Systemtypsnitt normalt</vt:lpstr>
      <vt:lpstr>Times New Roman</vt:lpstr>
      <vt:lpstr>Wingdings</vt:lpstr>
      <vt:lpstr>LU-template 16:9</vt:lpstr>
      <vt:lpstr>LU_PPT-mall_2012_SV_121127</vt:lpstr>
      <vt:lpstr>Office-tema</vt:lpstr>
      <vt:lpstr>Office Theme</vt:lpstr>
      <vt:lpstr>Information meeting for CEC, INES, GEOLOGY</vt:lpstr>
      <vt:lpstr>Today’s meeting agenda about the co-location and  co-organisation of CEC, INES and Geology </vt:lpstr>
      <vt:lpstr>New conditions</vt:lpstr>
      <vt:lpstr>Premises – high on the agenda </vt:lpstr>
      <vt:lpstr>Current projects at the faculty level</vt:lpstr>
      <vt:lpstr>Meeting June 7, 2023</vt:lpstr>
      <vt:lpstr>        CIG project overview – autumn 2023  </vt:lpstr>
      <vt:lpstr>We also have… </vt:lpstr>
      <vt:lpstr>PowerPoint-presentation</vt:lpstr>
      <vt:lpstr>CEC: processes before CIG</vt:lpstr>
      <vt:lpstr>CEC: internal CIG process</vt:lpstr>
      <vt:lpstr>CIG@INES</vt:lpstr>
      <vt:lpstr>CIG@INES – Timeline of Milestones</vt:lpstr>
      <vt:lpstr>CIG-process at Dept. of Geology</vt:lpstr>
      <vt:lpstr>PowerPoint-presentation</vt:lpstr>
      <vt:lpstr>PowerPoint-presentation</vt:lpstr>
      <vt:lpstr>PowerPoint-presentation</vt:lpstr>
      <vt:lpstr>End slide, logotype only</vt:lpstr>
    </vt:vector>
  </TitlesOfParts>
  <Manager/>
  <Company>Lunds universitet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meeting for CEC, INES, GEOLOGY</dc:title>
  <dc:subject/>
  <dc:creator>Karin Hall</dc:creator>
  <cp:keywords/>
  <dc:description/>
  <cp:lastModifiedBy>Carina Jarl</cp:lastModifiedBy>
  <cp:revision>187</cp:revision>
  <cp:lastPrinted>2023-10-23T10:29:46Z</cp:lastPrinted>
  <dcterms:created xsi:type="dcterms:W3CDTF">2023-05-29T11:18:18Z</dcterms:created>
  <dcterms:modified xsi:type="dcterms:W3CDTF">2023-10-27T06:14:10Z</dcterms:modified>
  <cp:category/>
</cp:coreProperties>
</file>