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</p:sldMasterIdLst>
  <p:notesMasterIdLst>
    <p:notesMasterId r:id="rId16"/>
  </p:notesMasterIdLst>
  <p:sldIdLst>
    <p:sldId id="257" r:id="rId3"/>
    <p:sldId id="273" r:id="rId4"/>
    <p:sldId id="276" r:id="rId5"/>
    <p:sldId id="277" r:id="rId6"/>
    <p:sldId id="278" r:id="rId7"/>
    <p:sldId id="358" r:id="rId8"/>
    <p:sldId id="280" r:id="rId9"/>
    <p:sldId id="359" r:id="rId10"/>
    <p:sldId id="364" r:id="rId11"/>
    <p:sldId id="367" r:id="rId12"/>
    <p:sldId id="275" r:id="rId13"/>
    <p:sldId id="268" r:id="rId14"/>
    <p:sldId id="274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4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9" autoAdjust="0"/>
    <p:restoredTop sz="91744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32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4DD3-62EE-7048-9559-A20293B3E60D}" type="datetimeFigureOut">
              <a:rPr lang="sv-SE" smtClean="0"/>
              <a:t>2023-06-07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35BF2-85D5-404D-8153-DE011A72B3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0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7068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9594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511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33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252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48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0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14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5967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919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626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7925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997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0" b="15718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3" name="Bildobjekt 12" descr="Lund University's logotype.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23868" y="1632438"/>
            <a:ext cx="744262" cy="99321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A3C37CF-2E7F-204C-BAF4-14554C42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3855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>
          <a:xfrm>
            <a:off x="6853855" y="2336984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4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E34647-2FEA-054E-80E8-C0FCC8DEB358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6166D1-A94D-034B-A5C2-E51AD0A82A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diagram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33F4960-63AF-A84C-B009-410701F6C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diagram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81A3E1B-C332-BE46-9FEB-739A7F90AAC9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2C348BE-4CF4-A845-A104-4CE7946E5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2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bulk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9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1F9240-81BB-8B49-9FD3-43F9228B3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bulky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E7D8CD1-C060-BC4F-99D0-93925AD78847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89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9BEFE16-2911-FD4B-9C79-914CA91C2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4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en-GB" noProof="0" dirty="0"/>
              <a:t>Drag an image here or click the icon to add background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19B9C2-70AA-3747-8E78-329608E6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7600" y="4880235"/>
            <a:ext cx="5294400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en-GB" noProof="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2651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small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en-GB" noProof="0" dirty="0"/>
              <a:t>Drag an image here or click the icon to add background image</a:t>
            </a:r>
          </a:p>
          <a:p>
            <a:endParaRPr lang="en-GB" noProof="0" dirty="0" err="1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C89AA35-97B1-624B-B69D-58914AF5B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880235"/>
            <a:ext cx="4116387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en-GB" noProof="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25206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2786400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GB" noProof="0" dirty="0"/>
              <a:t>Add text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25D466-6AB5-9440-85AE-FC77B66D0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DD6FC-67D4-1147-8BFB-BFE7374E65BA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2785298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text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624D84F-F750-A94E-A87E-FC5BDF931D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D971C67A-26E8-0C4A-982B-7B5FF0696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66160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6210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0" b="15718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479783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60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 University's logotype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A56743-FB24-1849-93B5-ADD6F23CD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Name, affiliation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48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DB3530F-65D5-CD43-82D8-FBC17205F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0" y="4216387"/>
            <a:ext cx="3959223" cy="1292662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Use this template when you need text in a collage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57808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3E1C5BC2-1B5A-DA4F-A220-7E22547FE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0" y="4216387"/>
            <a:ext cx="3959223" cy="1292662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Use this template when you need text in a collage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31943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B9E94-CD43-A846-848D-1D1C817F5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EDCECD-A53F-2645-97B7-45A73EC0A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4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416" y="189395"/>
            <a:ext cx="11712610" cy="6510978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97393" y="1519973"/>
            <a:ext cx="8368830" cy="1283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86080" y="1527136"/>
            <a:ext cx="7766929" cy="716204"/>
          </a:xfrm>
        </p:spPr>
        <p:txBody>
          <a:bodyPr lIns="0" tIns="97200" rIns="0" bIns="82800"/>
          <a:lstStyle>
            <a:lvl1pPr>
              <a:defRPr sz="3609"/>
            </a:lvl1pPr>
          </a:lstStyle>
          <a:p>
            <a:r>
              <a:rPr lang="sv-SE" dirty="0"/>
              <a:t>Enradig 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86080" y="2226623"/>
            <a:ext cx="7766929" cy="322328"/>
          </a:xfrm>
        </p:spPr>
        <p:txBody>
          <a:bodyPr lIns="0" tIns="108000" rIns="0"/>
          <a:lstStyle>
            <a:lvl1pPr marL="0" indent="0" algn="l">
              <a:buNone/>
              <a:defRPr sz="1203" b="1" cap="all" baseline="0">
                <a:solidFill>
                  <a:schemeClr val="tx1"/>
                </a:solidFill>
              </a:defRPr>
            </a:lvl1pPr>
            <a:lvl2pPr marL="458389" indent="0" algn="ctr">
              <a:buNone/>
              <a:defRPr/>
            </a:lvl2pPr>
            <a:lvl3pPr marL="916777" indent="0" algn="ctr">
              <a:buNone/>
              <a:defRPr/>
            </a:lvl3pPr>
            <a:lvl4pPr marL="1375166" indent="0" algn="ctr">
              <a:buNone/>
              <a:defRPr/>
            </a:lvl4pPr>
            <a:lvl5pPr marL="1833555" indent="0" algn="ctr">
              <a:buNone/>
              <a:defRPr/>
            </a:lvl5pPr>
            <a:lvl6pPr marL="2291944" indent="0" algn="ctr">
              <a:buNone/>
              <a:defRPr/>
            </a:lvl6pPr>
            <a:lvl7pPr marL="2750332" indent="0" algn="ctr">
              <a:buNone/>
              <a:defRPr/>
            </a:lvl7pPr>
            <a:lvl8pPr marL="3208721" indent="0" algn="ctr">
              <a:buNone/>
              <a:defRPr/>
            </a:lvl8pPr>
            <a:lvl9pPr marL="366711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81447" y="2217682"/>
            <a:ext cx="79666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596" y="386291"/>
            <a:ext cx="1042779" cy="947430"/>
          </a:xfrm>
          <a:prstGeom prst="rect">
            <a:avLst/>
          </a:prstGeom>
        </p:spPr>
      </p:pic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4"/>
          <a:srcRect r="17691" b="21541"/>
          <a:stretch>
            <a:fillRect/>
          </a:stretch>
        </p:blipFill>
        <p:spPr>
          <a:xfrm>
            <a:off x="8572755" y="4289979"/>
            <a:ext cx="3619245" cy="25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0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416" y="189395"/>
            <a:ext cx="11712610" cy="6510978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97393" y="1519974"/>
            <a:ext cx="8368830" cy="18520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86080" y="1514569"/>
            <a:ext cx="7766929" cy="1192513"/>
          </a:xfrm>
        </p:spPr>
        <p:txBody>
          <a:bodyPr lIns="0" tIns="97200" rIns="0" bIns="82800" anchor="t" anchorCtr="0"/>
          <a:lstStyle>
            <a:lvl1pPr>
              <a:defRPr sz="3609"/>
            </a:lvl1pPr>
          </a:lstStyle>
          <a:p>
            <a:r>
              <a:rPr lang="sv-SE" dirty="0"/>
              <a:t>Tvåradig </a:t>
            </a:r>
            <a:br>
              <a:rPr lang="sv-SE" dirty="0"/>
            </a:br>
            <a:r>
              <a:rPr lang="sv-SE" dirty="0"/>
              <a:t>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86080" y="2784614"/>
            <a:ext cx="7766929" cy="322328"/>
          </a:xfrm>
        </p:spPr>
        <p:txBody>
          <a:bodyPr lIns="0" tIns="108000" rIns="0"/>
          <a:lstStyle>
            <a:lvl1pPr marL="0" indent="0" algn="l">
              <a:buNone/>
              <a:defRPr sz="1203" b="1" cap="all" baseline="0">
                <a:solidFill>
                  <a:schemeClr val="tx1"/>
                </a:solidFill>
              </a:defRPr>
            </a:lvl1pPr>
            <a:lvl2pPr marL="458389" indent="0" algn="ctr">
              <a:buNone/>
              <a:defRPr/>
            </a:lvl2pPr>
            <a:lvl3pPr marL="916777" indent="0" algn="ctr">
              <a:buNone/>
              <a:defRPr/>
            </a:lvl3pPr>
            <a:lvl4pPr marL="1375166" indent="0" algn="ctr">
              <a:buNone/>
              <a:defRPr/>
            </a:lvl4pPr>
            <a:lvl5pPr marL="1833555" indent="0" algn="ctr">
              <a:buNone/>
              <a:defRPr/>
            </a:lvl5pPr>
            <a:lvl6pPr marL="2291944" indent="0" algn="ctr">
              <a:buNone/>
              <a:defRPr/>
            </a:lvl6pPr>
            <a:lvl7pPr marL="2750332" indent="0" algn="ctr">
              <a:buNone/>
              <a:defRPr/>
            </a:lvl7pPr>
            <a:lvl8pPr marL="3208721" indent="0" algn="ctr">
              <a:buNone/>
              <a:defRPr/>
            </a:lvl8pPr>
            <a:lvl9pPr marL="366711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81447" y="2775672"/>
            <a:ext cx="79666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8572755" y="4289979"/>
            <a:ext cx="3619245" cy="2568021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0596" y="386291"/>
            <a:ext cx="1042779" cy="9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74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416" y="190536"/>
            <a:ext cx="11712610" cy="6510978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97393" y="1519973"/>
            <a:ext cx="8368830" cy="1283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86080" y="1527136"/>
            <a:ext cx="7766929" cy="716204"/>
          </a:xfrm>
        </p:spPr>
        <p:txBody>
          <a:bodyPr lIns="0" tIns="97200" rIns="0" bIns="82800"/>
          <a:lstStyle>
            <a:lvl1pPr>
              <a:defRPr sz="3609"/>
            </a:lvl1pPr>
          </a:lstStyle>
          <a:p>
            <a:r>
              <a:rPr lang="sv-SE" dirty="0"/>
              <a:t>Enradig 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86080" y="2226623"/>
            <a:ext cx="7766929" cy="322328"/>
          </a:xfrm>
        </p:spPr>
        <p:txBody>
          <a:bodyPr lIns="0" tIns="108000" rIns="0"/>
          <a:lstStyle>
            <a:lvl1pPr marL="0" indent="0" algn="l">
              <a:buNone/>
              <a:defRPr sz="1203" b="1" cap="all" baseline="0">
                <a:solidFill>
                  <a:schemeClr val="tx1"/>
                </a:solidFill>
              </a:defRPr>
            </a:lvl1pPr>
            <a:lvl2pPr marL="458389" indent="0" algn="ctr">
              <a:buNone/>
              <a:defRPr/>
            </a:lvl2pPr>
            <a:lvl3pPr marL="916777" indent="0" algn="ctr">
              <a:buNone/>
              <a:defRPr/>
            </a:lvl3pPr>
            <a:lvl4pPr marL="1375166" indent="0" algn="ctr">
              <a:buNone/>
              <a:defRPr/>
            </a:lvl4pPr>
            <a:lvl5pPr marL="1833555" indent="0" algn="ctr">
              <a:buNone/>
              <a:defRPr/>
            </a:lvl5pPr>
            <a:lvl6pPr marL="2291944" indent="0" algn="ctr">
              <a:buNone/>
              <a:defRPr/>
            </a:lvl6pPr>
            <a:lvl7pPr marL="2750332" indent="0" algn="ctr">
              <a:buNone/>
              <a:defRPr/>
            </a:lvl7pPr>
            <a:lvl8pPr marL="3208721" indent="0" algn="ctr">
              <a:buNone/>
              <a:defRPr/>
            </a:lvl8pPr>
            <a:lvl9pPr marL="366711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81447" y="2217682"/>
            <a:ext cx="79666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8572755" y="4289979"/>
            <a:ext cx="3619245" cy="2568021"/>
          </a:xfrm>
          <a:prstGeom prst="rect">
            <a:avLst/>
          </a:prstGeom>
        </p:spPr>
      </p:pic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0596" y="386291"/>
            <a:ext cx="1042779" cy="9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76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416" y="190536"/>
            <a:ext cx="11712610" cy="6510978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3597393" y="1519974"/>
            <a:ext cx="8368830" cy="18520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86080" y="1514569"/>
            <a:ext cx="7766929" cy="1192513"/>
          </a:xfrm>
        </p:spPr>
        <p:txBody>
          <a:bodyPr lIns="0" tIns="97200" rIns="0" bIns="82800" anchor="t" anchorCtr="0"/>
          <a:lstStyle>
            <a:lvl1pPr>
              <a:defRPr sz="3609" baseline="0"/>
            </a:lvl1pPr>
          </a:lstStyle>
          <a:p>
            <a:r>
              <a:rPr lang="sv-SE" dirty="0"/>
              <a:t>Tvåradig </a:t>
            </a:r>
            <a:br>
              <a:rPr lang="sv-SE" dirty="0"/>
            </a:br>
            <a:r>
              <a:rPr lang="sv-SE" dirty="0"/>
              <a:t>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86080" y="2784614"/>
            <a:ext cx="7766929" cy="322328"/>
          </a:xfrm>
        </p:spPr>
        <p:txBody>
          <a:bodyPr lIns="0" tIns="108000" rIns="0"/>
          <a:lstStyle>
            <a:lvl1pPr marL="0" indent="0" algn="l">
              <a:buNone/>
              <a:defRPr sz="1203" b="1" cap="all" baseline="0">
                <a:solidFill>
                  <a:schemeClr val="tx1"/>
                </a:solidFill>
              </a:defRPr>
            </a:lvl1pPr>
            <a:lvl2pPr marL="458389" indent="0" algn="ctr">
              <a:buNone/>
              <a:defRPr/>
            </a:lvl2pPr>
            <a:lvl3pPr marL="916777" indent="0" algn="ctr">
              <a:buNone/>
              <a:defRPr/>
            </a:lvl3pPr>
            <a:lvl4pPr marL="1375166" indent="0" algn="ctr">
              <a:buNone/>
              <a:defRPr/>
            </a:lvl4pPr>
            <a:lvl5pPr marL="1833555" indent="0" algn="ctr">
              <a:buNone/>
              <a:defRPr/>
            </a:lvl5pPr>
            <a:lvl6pPr marL="2291944" indent="0" algn="ctr">
              <a:buNone/>
              <a:defRPr/>
            </a:lvl6pPr>
            <a:lvl7pPr marL="2750332" indent="0" algn="ctr">
              <a:buNone/>
              <a:defRPr/>
            </a:lvl7pPr>
            <a:lvl8pPr marL="3208721" indent="0" algn="ctr">
              <a:buNone/>
              <a:defRPr/>
            </a:lvl8pPr>
            <a:lvl9pPr marL="366711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81447" y="2775672"/>
            <a:ext cx="79666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8572755" y="4289979"/>
            <a:ext cx="3619245" cy="2568021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0596" y="386291"/>
            <a:ext cx="1042779" cy="9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10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90634" y="1853390"/>
            <a:ext cx="10277167" cy="3572255"/>
          </a:xfrm>
        </p:spPr>
        <p:txBody>
          <a:bodyPr/>
          <a:lstStyle>
            <a:lvl1pPr>
              <a:spcAft>
                <a:spcPts val="0"/>
              </a:spcAft>
              <a:defRPr sz="2206"/>
            </a:lvl1pPr>
            <a:lvl2pPr>
              <a:spcAft>
                <a:spcPts val="0"/>
              </a:spcAft>
              <a:buClr>
                <a:schemeClr val="tx2"/>
              </a:buClr>
              <a:defRPr sz="2206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1009451" y="1503211"/>
            <a:ext cx="101668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04733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02658" y="1670562"/>
            <a:ext cx="4241801" cy="372960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6"/>
            </a:lvl1pPr>
            <a:lvl2pPr>
              <a:defRPr sz="1805"/>
            </a:lvl2pPr>
            <a:lvl3pPr>
              <a:defRPr sz="1604"/>
            </a:lvl3pPr>
            <a:lvl4pPr>
              <a:defRPr sz="1404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487476" y="1670561"/>
            <a:ext cx="5706802" cy="3729603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6"/>
            </a:lvl1pPr>
            <a:lvl2pPr>
              <a:spcAft>
                <a:spcPts val="0"/>
              </a:spcAft>
              <a:buClr>
                <a:schemeClr val="tx2"/>
              </a:buClr>
              <a:defRPr sz="2206"/>
            </a:lvl2pPr>
            <a:lvl3pPr>
              <a:spcAft>
                <a:spcPts val="0"/>
              </a:spcAft>
              <a:buClr>
                <a:schemeClr val="tx2"/>
              </a:buClr>
              <a:defRPr sz="2005"/>
            </a:lvl3pPr>
            <a:lvl4pPr>
              <a:spcAft>
                <a:spcPts val="0"/>
              </a:spcAft>
              <a:buClr>
                <a:schemeClr val="tx2"/>
              </a:buClr>
              <a:defRPr sz="20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10273965" y="5396955"/>
            <a:ext cx="1692259" cy="13066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678" y="5588206"/>
            <a:ext cx="1042779" cy="9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37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för större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4" name="Bildobjekt 3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678" y="5588206"/>
            <a:ext cx="1042779" cy="9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7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0465E161-D6C8-CE40-80C0-301BFB682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tshållare för text 11">
            <a:extLst>
              <a:ext uri="{FF2B5EF4-FFF2-40B4-BE49-F238E27FC236}">
                <a16:creationId xmlns:a16="http://schemas.microsoft.com/office/drawing/2014/main" id="{5E9EA6EC-E28E-CD41-8685-F6762D241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2" name="Bildobjekt 11" descr="Lund University's logotype.">
            <a:extLst>
              <a:ext uri="{FF2B5EF4-FFF2-40B4-BE49-F238E27FC236}">
                <a16:creationId xmlns:a16="http://schemas.microsoft.com/office/drawing/2014/main" id="{E410E6E8-625C-C943-9C79-23C544111B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5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sida 1 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 bwMode="auto">
          <a:xfrm>
            <a:off x="247281" y="183029"/>
            <a:ext cx="11712610" cy="65109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3597393" y="1519973"/>
            <a:ext cx="8368830" cy="1283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3986080" y="1527136"/>
            <a:ext cx="7766929" cy="716204"/>
          </a:xfrm>
        </p:spPr>
        <p:txBody>
          <a:bodyPr lIns="0" tIns="97200" rIns="0" bIns="82800"/>
          <a:lstStyle>
            <a:lvl1pPr>
              <a:defRPr sz="3609"/>
            </a:lvl1pPr>
          </a:lstStyle>
          <a:p>
            <a:r>
              <a:rPr lang="sv-SE" dirty="0"/>
              <a:t>Enradig titelrubrik</a:t>
            </a:r>
          </a:p>
        </p:txBody>
      </p:sp>
      <p:sp>
        <p:nvSpPr>
          <p:cNvPr id="3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86080" y="2226623"/>
            <a:ext cx="7766929" cy="322328"/>
          </a:xfrm>
        </p:spPr>
        <p:txBody>
          <a:bodyPr lIns="0" tIns="108000" rIns="0"/>
          <a:lstStyle>
            <a:lvl1pPr marL="0" marR="0" indent="0" algn="l" defTabSz="907228" rtl="0" eaLnBrk="1" fontAlgn="base" latinLnBrk="0" hangingPunct="1">
              <a:lnSpc>
                <a:spcPct val="100000"/>
              </a:lnSpc>
              <a:spcBef>
                <a:spcPts val="1003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3" b="1" cap="all" baseline="0">
                <a:solidFill>
                  <a:schemeClr val="tx1"/>
                </a:solidFill>
              </a:defRPr>
            </a:lvl1pPr>
            <a:lvl2pPr marL="458389" indent="0" algn="ctr">
              <a:buNone/>
              <a:defRPr/>
            </a:lvl2pPr>
            <a:lvl3pPr marL="916777" indent="0" algn="ctr">
              <a:buNone/>
              <a:defRPr/>
            </a:lvl3pPr>
            <a:lvl4pPr marL="1375166" indent="0" algn="ctr">
              <a:buNone/>
              <a:defRPr/>
            </a:lvl4pPr>
            <a:lvl5pPr marL="1833555" indent="0" algn="ctr">
              <a:buNone/>
              <a:defRPr/>
            </a:lvl5pPr>
            <a:lvl6pPr marL="2291944" indent="0" algn="ctr">
              <a:buNone/>
              <a:defRPr/>
            </a:lvl6pPr>
            <a:lvl7pPr marL="2750332" indent="0" algn="ctr">
              <a:buNone/>
              <a:defRPr/>
            </a:lvl7pPr>
            <a:lvl8pPr marL="3208721" indent="0" algn="ctr">
              <a:buNone/>
              <a:defRPr/>
            </a:lvl8pPr>
            <a:lvl9pPr marL="366711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31" name="Rak 30"/>
          <p:cNvCxnSpPr/>
          <p:nvPr userDrawn="1"/>
        </p:nvCxnSpPr>
        <p:spPr bwMode="auto">
          <a:xfrm>
            <a:off x="3981447" y="2217682"/>
            <a:ext cx="79666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8572755" y="4289979"/>
            <a:ext cx="3619245" cy="25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30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sida 2 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247281" y="183029"/>
            <a:ext cx="11712610" cy="65109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597393" y="1519974"/>
            <a:ext cx="8368830" cy="18520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986080" y="1514569"/>
            <a:ext cx="7766929" cy="1192513"/>
          </a:xfrm>
        </p:spPr>
        <p:txBody>
          <a:bodyPr lIns="0" tIns="97200" rIns="0" bIns="82800" anchor="t" anchorCtr="0"/>
          <a:lstStyle>
            <a:lvl1pPr>
              <a:defRPr sz="3609"/>
            </a:lvl1pPr>
          </a:lstStyle>
          <a:p>
            <a:r>
              <a:rPr lang="sv-SE" dirty="0"/>
              <a:t>Tvåradig </a:t>
            </a:r>
            <a:br>
              <a:rPr lang="sv-SE" dirty="0"/>
            </a:br>
            <a:r>
              <a:rPr lang="sv-SE" dirty="0"/>
              <a:t>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86080" y="2784614"/>
            <a:ext cx="7766929" cy="322328"/>
          </a:xfrm>
        </p:spPr>
        <p:txBody>
          <a:bodyPr lIns="0" tIns="108000" rIns="0"/>
          <a:lstStyle>
            <a:lvl1pPr marL="0" indent="0" algn="l">
              <a:buNone/>
              <a:defRPr sz="1203" b="1" cap="all" baseline="0">
                <a:solidFill>
                  <a:schemeClr val="tx1"/>
                </a:solidFill>
              </a:defRPr>
            </a:lvl1pPr>
            <a:lvl2pPr marL="458389" indent="0" algn="ctr">
              <a:buNone/>
              <a:defRPr/>
            </a:lvl2pPr>
            <a:lvl3pPr marL="916777" indent="0" algn="ctr">
              <a:buNone/>
              <a:defRPr/>
            </a:lvl3pPr>
            <a:lvl4pPr marL="1375166" indent="0" algn="ctr">
              <a:buNone/>
              <a:defRPr/>
            </a:lvl4pPr>
            <a:lvl5pPr marL="1833555" indent="0" algn="ctr">
              <a:buNone/>
              <a:defRPr/>
            </a:lvl5pPr>
            <a:lvl6pPr marL="2291944" indent="0" algn="ctr">
              <a:buNone/>
              <a:defRPr/>
            </a:lvl6pPr>
            <a:lvl7pPr marL="2750332" indent="0" algn="ctr">
              <a:buNone/>
              <a:defRPr/>
            </a:lvl7pPr>
            <a:lvl8pPr marL="3208721" indent="0" algn="ctr">
              <a:buNone/>
              <a:defRPr/>
            </a:lvl8pPr>
            <a:lvl9pPr marL="366711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3981447" y="2775672"/>
            <a:ext cx="79666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8572755" y="4289979"/>
            <a:ext cx="3619245" cy="25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30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04155" y="1670562"/>
            <a:ext cx="5921827" cy="372960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6"/>
            </a:lvl1pPr>
            <a:lvl2pPr>
              <a:defRPr sz="1805"/>
            </a:lvl2pPr>
            <a:lvl3pPr>
              <a:defRPr sz="1604"/>
            </a:lvl3pPr>
            <a:lvl4pPr>
              <a:defRPr sz="1404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7242092" y="1670562"/>
            <a:ext cx="3952186" cy="3729603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6"/>
            </a:lvl1pPr>
            <a:lvl2pPr>
              <a:spcAft>
                <a:spcPts val="0"/>
              </a:spcAft>
              <a:buClr>
                <a:schemeClr val="tx2"/>
              </a:buClr>
              <a:defRPr sz="2206"/>
            </a:lvl2pPr>
            <a:lvl3pPr>
              <a:spcAft>
                <a:spcPts val="0"/>
              </a:spcAft>
              <a:buClr>
                <a:schemeClr val="tx2"/>
              </a:buClr>
              <a:defRPr sz="2005"/>
            </a:lvl3pPr>
            <a:lvl4pPr>
              <a:spcAft>
                <a:spcPts val="0"/>
              </a:spcAft>
              <a:buClr>
                <a:schemeClr val="tx2"/>
              </a:buClr>
              <a:defRPr sz="20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10273965" y="5396955"/>
            <a:ext cx="1692259" cy="13066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678" y="5588206"/>
            <a:ext cx="1042779" cy="9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16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1057930" y="1785722"/>
            <a:ext cx="10110580" cy="359850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/>
              <a:t>Klicka på ikonen för att lägga till en tabell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1297" y="284496"/>
            <a:ext cx="10279902" cy="114273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004098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5" name="Bildobjekt 4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5605" y="1285975"/>
            <a:ext cx="4504038" cy="40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07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9CF2729D-ECD9-C649-B375-DDA663FEE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4283877A-7310-1244-AD34-A2BC6E7F7EC5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BB796774-9AC9-EF4E-8A3C-00D83E5A56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2" name="Bildobjekt 11" descr="Lund University's logotype.">
            <a:extLst>
              <a:ext uri="{FF2B5EF4-FFF2-40B4-BE49-F238E27FC236}">
                <a16:creationId xmlns:a16="http://schemas.microsoft.com/office/drawing/2014/main" id="{80324412-E3A2-184A-A9D3-85845206BC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23BAD4B-C876-A947-B84B-70BE804FF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441749B1-2509-2A41-B7FC-7CEED5642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0" name="Bildobjekt 9" descr="Lund University's logotype.">
            <a:extLst>
              <a:ext uri="{FF2B5EF4-FFF2-40B4-BE49-F238E27FC236}">
                <a16:creationId xmlns:a16="http://schemas.microsoft.com/office/drawing/2014/main" id="{7B3B0A48-DA8E-0A46-AD4C-1F9B93F95B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B620808-FCD6-A847-A7FA-4CEA2CC82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382D092-2985-8E41-B909-155C77E15CCE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867F76BB-3A62-0A4A-BB95-F999DE2F25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0" name="Bildobjekt 9" descr="Lund University's logotype.">
            <a:extLst>
              <a:ext uri="{FF2B5EF4-FFF2-40B4-BE49-F238E27FC236}">
                <a16:creationId xmlns:a16="http://schemas.microsoft.com/office/drawing/2014/main" id="{C291FB68-43F3-4C41-9352-9D3112B5C4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en-GB" noProof="0" dirty="0"/>
              <a:t>Drag an image here or click the icon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F135484C-500B-9E4C-B6F0-E6CD5D0A1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53202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en-GB" noProof="0" dirty="0"/>
              <a:t>Drag an image here or click the icon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087" y="4651200"/>
            <a:ext cx="11807825" cy="1613428"/>
          </a:xfrm>
          <a:solidFill>
            <a:schemeClr val="tx1">
              <a:alpha val="50000"/>
            </a:schemeClr>
          </a:solidFill>
          <a:effectLst/>
        </p:spPr>
        <p:txBody>
          <a:bodyPr lIns="360000" tIns="108000" rIns="360000" bIns="612000" anchor="b">
            <a:spAutoFit/>
          </a:bodyPr>
          <a:lstStyle>
            <a:lvl1pPr algn="ctr">
              <a:defRPr sz="6400" cap="all" spc="100" baseline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</a:defRPr>
            </a:lvl1pPr>
          </a:lstStyle>
          <a:p>
            <a:r>
              <a:rPr lang="en-GB" noProof="0" dirty="0"/>
              <a:t>Add a headline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087" y="5587200"/>
            <a:ext cx="11807825" cy="502445"/>
          </a:xfrm>
          <a:effectLst/>
        </p:spPr>
        <p:txBody>
          <a:bodyPr wrap="square" lIns="360000" rIns="360000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text here or make the grey box smaller</a:t>
            </a:r>
          </a:p>
        </p:txBody>
      </p:sp>
    </p:spTree>
    <p:extLst>
      <p:ext uri="{BB962C8B-B14F-4D97-AF65-F5344CB8AC3E}">
        <p14:creationId xmlns:p14="http://schemas.microsoft.com/office/powerpoint/2010/main" val="24383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4B0D899-AB4F-EC44-8583-90CB6DEB1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9A7386-F759-0E42-A82F-0090614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800000"/>
          </a:xfrm>
          <a:prstGeom prst="rect">
            <a:avLst/>
          </a:prstGeom>
        </p:spPr>
        <p:txBody>
          <a:bodyPr vert="horz" lIns="0" tIns="0" rIns="0" bIns="288000" rtlCol="0" anchor="b" anchorCtr="0">
            <a:normAutofit/>
          </a:bodyPr>
          <a:lstStyle/>
          <a:p>
            <a:r>
              <a:rPr lang="en-GB" noProof="0"/>
              <a:t>Headline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65C12-314E-C844-B105-FA43CA3D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00" y="2159999"/>
            <a:ext cx="8820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</p:spTree>
    <p:extLst>
      <p:ext uri="{BB962C8B-B14F-4D97-AF65-F5344CB8AC3E}">
        <p14:creationId xmlns:p14="http://schemas.microsoft.com/office/powerpoint/2010/main" val="315126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49" r:id="rId8"/>
    <p:sldLayoutId id="2147483650" r:id="rId9"/>
    <p:sldLayoutId id="2147483669" r:id="rId10"/>
    <p:sldLayoutId id="2147483667" r:id="rId11"/>
    <p:sldLayoutId id="2147483670" r:id="rId12"/>
    <p:sldLayoutId id="2147483673" r:id="rId13"/>
    <p:sldLayoutId id="2147483674" r:id="rId14"/>
    <p:sldLayoutId id="2147483657" r:id="rId15"/>
    <p:sldLayoutId id="2147483658" r:id="rId16"/>
    <p:sldLayoutId id="2147483651" r:id="rId17"/>
    <p:sldLayoutId id="2147483671" r:id="rId18"/>
    <p:sldLayoutId id="2147483659" r:id="rId19"/>
    <p:sldLayoutId id="2147483660" r:id="rId20"/>
    <p:sldLayoutId id="2147483672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2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8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56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21" userDrawn="1">
          <p15:clr>
            <a:srgbClr val="F26B43"/>
          </p15:clr>
        </p15:guide>
        <p15:guide id="4" pos="7559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5087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61551" y="-60121"/>
            <a:ext cx="12499768" cy="700260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705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72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299" y="284496"/>
            <a:ext cx="10301100" cy="11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Rubrik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634" y="1848614"/>
            <a:ext cx="10280707" cy="357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1009451" y="1503211"/>
            <a:ext cx="101668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Bildobjekt 18" descr="Lunds_universitet RGB 150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97678" y="5588206"/>
            <a:ext cx="1042779" cy="9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3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07228" rtl="0" eaLnBrk="1" fontAlgn="base" hangingPunct="1">
        <a:spcBef>
          <a:spcPct val="0"/>
        </a:spcBef>
        <a:spcAft>
          <a:spcPct val="0"/>
        </a:spcAft>
        <a:defRPr sz="3609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7228" rtl="0" eaLnBrk="1" fontAlgn="base" hangingPunct="1">
        <a:spcBef>
          <a:spcPct val="0"/>
        </a:spcBef>
        <a:spcAft>
          <a:spcPct val="0"/>
        </a:spcAft>
        <a:defRPr sz="3008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7228" rtl="0" eaLnBrk="1" fontAlgn="base" hangingPunct="1">
        <a:spcBef>
          <a:spcPct val="0"/>
        </a:spcBef>
        <a:spcAft>
          <a:spcPct val="0"/>
        </a:spcAft>
        <a:defRPr sz="3008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7228" rtl="0" eaLnBrk="1" fontAlgn="base" hangingPunct="1">
        <a:spcBef>
          <a:spcPct val="0"/>
        </a:spcBef>
        <a:spcAft>
          <a:spcPct val="0"/>
        </a:spcAft>
        <a:defRPr sz="3008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7228" rtl="0" eaLnBrk="1" fontAlgn="base" hangingPunct="1">
        <a:spcBef>
          <a:spcPct val="0"/>
        </a:spcBef>
        <a:spcAft>
          <a:spcPct val="0"/>
        </a:spcAft>
        <a:defRPr sz="3008" b="1">
          <a:solidFill>
            <a:schemeClr val="tx1"/>
          </a:solidFill>
          <a:latin typeface="Arial" charset="0"/>
          <a:ea typeface="ＭＳ Ｐゴシック" charset="-128"/>
        </a:defRPr>
      </a:lvl5pPr>
      <a:lvl6pPr marL="458389" algn="l" defTabSz="907228" rtl="0" eaLnBrk="1" fontAlgn="base" hangingPunct="1">
        <a:spcBef>
          <a:spcPct val="0"/>
        </a:spcBef>
        <a:spcAft>
          <a:spcPct val="0"/>
        </a:spcAft>
        <a:defRPr sz="3008" b="1">
          <a:solidFill>
            <a:schemeClr val="tx1"/>
          </a:solidFill>
          <a:latin typeface="Arial" charset="0"/>
        </a:defRPr>
      </a:lvl6pPr>
      <a:lvl7pPr marL="916777" algn="l" defTabSz="907228" rtl="0" eaLnBrk="1" fontAlgn="base" hangingPunct="1">
        <a:spcBef>
          <a:spcPct val="0"/>
        </a:spcBef>
        <a:spcAft>
          <a:spcPct val="0"/>
        </a:spcAft>
        <a:defRPr sz="3008" b="1">
          <a:solidFill>
            <a:schemeClr val="tx1"/>
          </a:solidFill>
          <a:latin typeface="Arial" charset="0"/>
        </a:defRPr>
      </a:lvl7pPr>
      <a:lvl8pPr marL="1375166" algn="l" defTabSz="907228" rtl="0" eaLnBrk="1" fontAlgn="base" hangingPunct="1">
        <a:spcBef>
          <a:spcPct val="0"/>
        </a:spcBef>
        <a:spcAft>
          <a:spcPct val="0"/>
        </a:spcAft>
        <a:defRPr sz="3008" b="1">
          <a:solidFill>
            <a:schemeClr val="tx1"/>
          </a:solidFill>
          <a:latin typeface="Arial" charset="0"/>
        </a:defRPr>
      </a:lvl8pPr>
      <a:lvl9pPr marL="1833555" algn="l" defTabSz="907228" rtl="0" eaLnBrk="1" fontAlgn="base" hangingPunct="1">
        <a:spcBef>
          <a:spcPct val="0"/>
        </a:spcBef>
        <a:spcAft>
          <a:spcPct val="0"/>
        </a:spcAft>
        <a:defRPr sz="3008" b="1">
          <a:solidFill>
            <a:schemeClr val="tx1"/>
          </a:solidFill>
          <a:latin typeface="Arial" charset="0"/>
        </a:defRPr>
      </a:lvl9pPr>
    </p:titleStyle>
    <p:bodyStyle>
      <a:lvl1pPr marL="230786" indent="-230786" algn="l" defTabSz="907228" rtl="0" eaLnBrk="1" fontAlgn="base" hangingPunct="1">
        <a:spcBef>
          <a:spcPts val="1003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6" b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1908" indent="-248294" algn="l" defTabSz="907228" rtl="0" eaLnBrk="1" fontAlgn="base" hangingPunct="1">
        <a:spcBef>
          <a:spcPts val="1003"/>
        </a:spcBef>
        <a:spcAft>
          <a:spcPts val="0"/>
        </a:spcAft>
        <a:buClr>
          <a:schemeClr val="tx1"/>
        </a:buClr>
        <a:buChar char="–"/>
        <a:defRPr sz="2206" b="0">
          <a:solidFill>
            <a:schemeClr val="tx2"/>
          </a:solidFill>
          <a:latin typeface="+mn-lt"/>
          <a:ea typeface="ＭＳ Ｐゴシック" charset="-128"/>
        </a:defRPr>
      </a:lvl2pPr>
      <a:lvl3pPr marL="1091856" indent="-179854" algn="l" defTabSz="907228" rtl="0" eaLnBrk="1" fontAlgn="base" hangingPunct="1">
        <a:spcBef>
          <a:spcPts val="1003"/>
        </a:spcBef>
        <a:spcAft>
          <a:spcPts val="0"/>
        </a:spcAft>
        <a:buClr>
          <a:schemeClr val="tx1"/>
        </a:buClr>
        <a:buFont typeface="Lucida Grande"/>
        <a:buChar char="»"/>
        <a:defRPr sz="2005" b="0">
          <a:solidFill>
            <a:schemeClr val="tx2"/>
          </a:solidFill>
          <a:latin typeface="+mn-lt"/>
          <a:ea typeface="ＭＳ Ｐゴシック" charset="-128"/>
        </a:defRPr>
      </a:lvl3pPr>
      <a:lvl4pPr marL="1555021" indent="-194179" algn="l" defTabSz="907228" rtl="0" eaLnBrk="1" fontAlgn="base" hangingPunct="1">
        <a:spcBef>
          <a:spcPts val="1003"/>
        </a:spcBef>
        <a:spcAft>
          <a:spcPts val="0"/>
        </a:spcAft>
        <a:buClr>
          <a:schemeClr val="tx1"/>
        </a:buClr>
        <a:buChar char="–"/>
        <a:defRPr sz="2005" b="0">
          <a:solidFill>
            <a:schemeClr val="tx2"/>
          </a:solidFill>
          <a:latin typeface="+mn-lt"/>
          <a:ea typeface="ＭＳ Ｐゴシック" charset="-128"/>
        </a:defRPr>
      </a:lvl4pPr>
      <a:lvl5pPr marL="2042059" indent="-227603" algn="l" defTabSz="907228" rtl="0" eaLnBrk="1" fontAlgn="base" hangingPunct="1">
        <a:spcBef>
          <a:spcPct val="20000"/>
        </a:spcBef>
        <a:spcAft>
          <a:spcPct val="0"/>
        </a:spcAft>
        <a:buChar char="»"/>
        <a:defRPr sz="2005" b="1">
          <a:solidFill>
            <a:schemeClr val="tx1"/>
          </a:solidFill>
          <a:latin typeface="+mn-lt"/>
          <a:ea typeface="ＭＳ Ｐゴシック" charset="-128"/>
        </a:defRPr>
      </a:lvl5pPr>
      <a:lvl6pPr marL="2500447" indent="-227603" algn="l" defTabSz="907228" rtl="0" eaLnBrk="1" fontAlgn="base" hangingPunct="1">
        <a:spcBef>
          <a:spcPct val="20000"/>
        </a:spcBef>
        <a:spcAft>
          <a:spcPct val="0"/>
        </a:spcAft>
        <a:buChar char="»"/>
        <a:defRPr sz="2005">
          <a:solidFill>
            <a:schemeClr val="tx1"/>
          </a:solidFill>
          <a:latin typeface="+mn-lt"/>
          <a:ea typeface="ＭＳ Ｐゴシック" charset="-128"/>
        </a:defRPr>
      </a:lvl6pPr>
      <a:lvl7pPr marL="2958836" indent="-227603" algn="l" defTabSz="907228" rtl="0" eaLnBrk="1" fontAlgn="base" hangingPunct="1">
        <a:spcBef>
          <a:spcPct val="20000"/>
        </a:spcBef>
        <a:spcAft>
          <a:spcPct val="0"/>
        </a:spcAft>
        <a:buChar char="»"/>
        <a:defRPr sz="2005">
          <a:solidFill>
            <a:schemeClr val="tx1"/>
          </a:solidFill>
          <a:latin typeface="+mn-lt"/>
          <a:ea typeface="ＭＳ Ｐゴシック" charset="-128"/>
        </a:defRPr>
      </a:lvl7pPr>
      <a:lvl8pPr marL="3417225" indent="-227603" algn="l" defTabSz="907228" rtl="0" eaLnBrk="1" fontAlgn="base" hangingPunct="1">
        <a:spcBef>
          <a:spcPct val="20000"/>
        </a:spcBef>
        <a:spcAft>
          <a:spcPct val="0"/>
        </a:spcAft>
        <a:buChar char="»"/>
        <a:defRPr sz="2005">
          <a:solidFill>
            <a:schemeClr val="tx1"/>
          </a:solidFill>
          <a:latin typeface="+mn-lt"/>
          <a:ea typeface="ＭＳ Ｐゴシック" charset="-128"/>
        </a:defRPr>
      </a:lvl8pPr>
      <a:lvl9pPr marL="3875613" indent="-227603" algn="l" defTabSz="907228" rtl="0" eaLnBrk="1" fontAlgn="base" hangingPunct="1">
        <a:spcBef>
          <a:spcPct val="20000"/>
        </a:spcBef>
        <a:spcAft>
          <a:spcPct val="0"/>
        </a:spcAft>
        <a:buChar char="»"/>
        <a:defRPr sz="2005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458389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.lu.s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Martin.Berggren@nateko.lu.se" TargetMode="External"/><Relationship Id="rId3" Type="http://schemas.openxmlformats.org/officeDocument/2006/relationships/hyperlink" Target="mailto:Karin.Hall@science.lu.se" TargetMode="External"/><Relationship Id="rId7" Type="http://schemas.openxmlformats.org/officeDocument/2006/relationships/hyperlink" Target="mailto:Raimund.Muscheler@geol.lu.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Yann.Clough@cec.lu.se" TargetMode="External"/><Relationship Id="rId5" Type="http://schemas.openxmlformats.org/officeDocument/2006/relationships/hyperlink" Target="mailto:Hanieh.Heidarabadi@science.lu.se" TargetMode="External"/><Relationship Id="rId4" Type="http://schemas.openxmlformats.org/officeDocument/2006/relationships/hyperlink" Target="mailto:Carina.Jarl@science.lu.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542405C-A985-C64D-843C-5DF7D91A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311" y="1859358"/>
            <a:ext cx="6144864" cy="1292662"/>
          </a:xfrm>
        </p:spPr>
        <p:txBody>
          <a:bodyPr/>
          <a:lstStyle/>
          <a:p>
            <a:r>
              <a:rPr lang="en-GB" dirty="0"/>
              <a:t>Information meeting for CEC, INES, GEOLOGY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DFD5E0B-3BFA-5441-9C89-3A4279824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2023-06-07</a:t>
            </a:r>
          </a:p>
        </p:txBody>
      </p:sp>
    </p:spTree>
    <p:extLst>
      <p:ext uri="{BB962C8B-B14F-4D97-AF65-F5344CB8AC3E}">
        <p14:creationId xmlns:p14="http://schemas.microsoft.com/office/powerpoint/2010/main" val="321597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23E34B-AC96-CD3B-3C5F-3F055472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To sum up</a:t>
            </a:r>
            <a:br>
              <a:rPr lang="sv-SE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2B6156-1BCF-C439-8143-D5B81245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1560909"/>
            <a:ext cx="8820000" cy="3960000"/>
          </a:xfrm>
        </p:spPr>
        <p:txBody>
          <a:bodyPr/>
          <a:lstStyle/>
          <a:p>
            <a:pPr marL="0" indent="0">
              <a:buNone/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December 2023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a first report to the Faculty Board – including:</a:t>
            </a:r>
          </a:p>
          <a:p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premises program, </a:t>
            </a:r>
          </a:p>
          <a:p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plan for the follow-up work in 2024. </a:t>
            </a:r>
          </a:p>
          <a:p>
            <a:pPr marL="0" indent="0">
              <a:buNone/>
            </a:pPr>
            <a:endParaRPr lang="sv-SE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Before the end of 2024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a final report to the Faculty Board – including:</a:t>
            </a:r>
          </a:p>
          <a:p>
            <a:r>
              <a:rPr lang="en-US" sz="2000" dirty="0">
                <a:latin typeface="+mn-lt"/>
                <a:cs typeface="Times New Roman" panose="02020603050405020304" pitchFamily="18" charset="0"/>
              </a:rPr>
              <a:t>a proposal for a decision on the establishment of a merged department, </a:t>
            </a:r>
          </a:p>
          <a:p>
            <a:pPr marL="0" indent="0">
              <a:buNone/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  or a final position against such a merger.</a:t>
            </a:r>
            <a:endParaRPr lang="sv-SE" sz="2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2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8E4054-F435-9999-B747-B68C1B5C2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More</a:t>
            </a:r>
            <a:r>
              <a:rPr lang="sv-SE" dirty="0"/>
              <a:t> information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1695A4-EE2B-5CDF-63FA-29DC638F8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024" y="1559859"/>
            <a:ext cx="8820000" cy="456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Continuous updates on the f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aculty internal web page</a:t>
            </a:r>
            <a:r>
              <a:rPr lang="sv-SE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v-SE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www.science.lu.se</a:t>
            </a:r>
            <a:r>
              <a:rPr lang="en-US" sz="18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/internal</a:t>
            </a:r>
            <a:endParaRPr lang="sv-SE" sz="1800" u="sng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Work on the coordination of a joint department</a:t>
            </a:r>
            <a:endParaRPr lang="sv-SE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dirty="0">
              <a:latin typeface="+mn-lt"/>
            </a:endParaRPr>
          </a:p>
          <a:p>
            <a:pPr marL="0" indent="0">
              <a:buNone/>
            </a:pPr>
            <a:endParaRPr lang="sv-SE" sz="1800" dirty="0">
              <a:latin typeface="+mn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4A3608B-8D1F-72DF-4353-CE1713A1D1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185" t="6720" r="10262" b="18385"/>
          <a:stretch/>
        </p:blipFill>
        <p:spPr>
          <a:xfrm>
            <a:off x="1573024" y="3056526"/>
            <a:ext cx="4578394" cy="293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7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7B9D12-E9DA-664A-81DA-DAE45E84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End slide, logotype only</a:t>
            </a:r>
          </a:p>
        </p:txBody>
      </p:sp>
      <p:pic>
        <p:nvPicPr>
          <p:cNvPr id="3" name="Bildobjekt 2" descr="Lund University's logotype.">
            <a:extLst>
              <a:ext uri="{FF2B5EF4-FFF2-40B4-BE49-F238E27FC236}">
                <a16:creationId xmlns:a16="http://schemas.microsoft.com/office/drawing/2014/main" id="{B9B004CB-9E66-2E4F-902A-D4E52BE8F1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06079" y="1556181"/>
            <a:ext cx="1979842" cy="264208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3C1E08A-5408-DD45-BAB8-DA54A287CF34}"/>
              </a:ext>
            </a:extLst>
          </p:cNvPr>
          <p:cNvSpPr/>
          <p:nvPr/>
        </p:nvSpPr>
        <p:spPr>
          <a:xfrm>
            <a:off x="10705822" y="5326213"/>
            <a:ext cx="1208076" cy="13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6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24A9C2-8BFA-7C18-0E94-2DE9ECD0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Project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contacts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3DDA5A-8A36-42B8-2F0A-855103726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Karin.Hall@science.lu.se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 		deputy dean, project manager</a:t>
            </a:r>
          </a:p>
          <a:p>
            <a:pPr marL="0" indent="0">
              <a:buNone/>
            </a:pPr>
            <a:r>
              <a:rPr lang="sv-SE" sz="1800" dirty="0">
                <a:latin typeface="+mn-lt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Carina.Jarl@science.lu.se</a:t>
            </a:r>
            <a:r>
              <a:rPr lang="sv-SE" sz="1800" dirty="0">
                <a:latin typeface="+mn-lt"/>
                <a:cs typeface="Times New Roman" panose="02020603050405020304" pitchFamily="18" charset="0"/>
              </a:rPr>
              <a:t>	 		</a:t>
            </a:r>
            <a:r>
              <a:rPr lang="sv-SE" sz="1800" dirty="0" err="1">
                <a:latin typeface="+mn-lt"/>
                <a:cs typeface="Times New Roman" panose="02020603050405020304" pitchFamily="18" charset="0"/>
              </a:rPr>
              <a:t>project</a:t>
            </a:r>
            <a:r>
              <a:rPr lang="sv-SE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sv-SE" sz="1800" dirty="0" err="1">
                <a:latin typeface="+mn-lt"/>
                <a:cs typeface="Times New Roman" panose="02020603050405020304" pitchFamily="18" charset="0"/>
              </a:rPr>
              <a:t>coordinator</a:t>
            </a:r>
            <a:endParaRPr lang="sv-SE" sz="1800" dirty="0"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Hanieh.</a:t>
            </a:r>
            <a:r>
              <a:rPr lang="sv-SE" sz="1800" dirty="0">
                <a:latin typeface="+mn-lt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Heidarabadi@science.lu.se</a:t>
            </a:r>
            <a:r>
              <a:rPr lang="sv-SE" sz="1800" dirty="0">
                <a:latin typeface="+mn-lt"/>
                <a:cs typeface="Times New Roman" panose="02020603050405020304" pitchFamily="18" charset="0"/>
              </a:rPr>
              <a:t>		process manager </a:t>
            </a:r>
          </a:p>
          <a:p>
            <a:pPr marL="0" indent="0">
              <a:buNone/>
            </a:pPr>
            <a:r>
              <a:rPr lang="en-US" sz="1800" dirty="0">
                <a:latin typeface="+mn-lt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Yann.Clough@cec.lu.se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 			representative</a:t>
            </a:r>
          </a:p>
          <a:p>
            <a:pPr marL="0" indent="0">
              <a:buNone/>
            </a:pPr>
            <a:r>
              <a:rPr lang="en-US" sz="1800" dirty="0">
                <a:latin typeface="+mn-lt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Raimund.Muscheler@geol.lu.se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		representative</a:t>
            </a:r>
          </a:p>
          <a:p>
            <a:pPr marL="0" indent="0">
              <a:buNone/>
            </a:pPr>
            <a:r>
              <a:rPr lang="en-US" sz="1800" dirty="0">
                <a:latin typeface="+mn-lt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Martin.Berggren@nateko.lu.se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		representative</a:t>
            </a:r>
          </a:p>
          <a:p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672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7391E3-093D-7143-9432-25E771E3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sz="4400" dirty="0"/>
              <a:t>Today’s meeting agenda about the co-location and co-organisation of CEC, INES and Geology </a:t>
            </a:r>
            <a:endParaRPr lang="sv-SE" sz="44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130E5A-68B5-4045-9E87-057EF3F16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2000" dirty="0"/>
              <a:t>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Background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2021– 2022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2023 – until today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Project organisation and project plan – for the rest of 2023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Plans for the following steps – for the rest of 2023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2024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The basic premises review – Hanieh Heidarabadi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Questions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Mingle with snacks and refreshments - Welcome</a:t>
            </a:r>
          </a:p>
        </p:txBody>
      </p:sp>
    </p:spTree>
    <p:extLst>
      <p:ext uri="{BB962C8B-B14F-4D97-AF65-F5344CB8AC3E}">
        <p14:creationId xmlns:p14="http://schemas.microsoft.com/office/powerpoint/2010/main" val="16160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C0331E-12D8-AE97-A43F-AC752C81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Background</a:t>
            </a:r>
            <a:r>
              <a:rPr lang="sv-SE" dirty="0"/>
              <a:t> 2021-2022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6CD7F6-A0A8-5CF5-6F85-A7D3D6E4B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0" i="0" dirty="0">
                <a:solidFill>
                  <a:srgbClr val="4D4C44"/>
                </a:solidFill>
                <a:effectLst/>
                <a:latin typeface="+mn-lt"/>
              </a:rPr>
              <a:t>Future Science seminars - arranged by the Faculty of Science </a:t>
            </a:r>
          </a:p>
          <a:p>
            <a:r>
              <a:rPr lang="en-US" sz="2000" dirty="0">
                <a:solidFill>
                  <a:srgbClr val="4D4C44"/>
                </a:solidFill>
                <a:latin typeface="+mn-lt"/>
              </a:rPr>
              <a:t>F</a:t>
            </a:r>
            <a:r>
              <a:rPr lang="en-US" sz="2000" b="0" i="0" dirty="0">
                <a:solidFill>
                  <a:srgbClr val="4D4C44"/>
                </a:solidFill>
                <a:effectLst/>
                <a:latin typeface="+mn-lt"/>
              </a:rPr>
              <a:t>uture research landscape</a:t>
            </a:r>
          </a:p>
          <a:p>
            <a:r>
              <a:rPr lang="en-US" sz="2000" dirty="0">
                <a:solidFill>
                  <a:srgbClr val="4D4C44"/>
                </a:solidFill>
                <a:latin typeface="+mn-lt"/>
              </a:rPr>
              <a:t>Costs</a:t>
            </a:r>
          </a:p>
          <a:p>
            <a:r>
              <a:rPr lang="en-US" sz="2000" b="0" i="0" dirty="0">
                <a:solidFill>
                  <a:srgbClr val="4D4C44"/>
                </a:solidFill>
                <a:effectLst/>
                <a:latin typeface="+mn-lt"/>
              </a:rPr>
              <a:t>Scientific and educational values</a:t>
            </a:r>
          </a:p>
          <a:p>
            <a:r>
              <a:rPr lang="en-US" sz="2000" b="0" i="0" dirty="0">
                <a:solidFill>
                  <a:srgbClr val="4D4C44"/>
                </a:solidFill>
                <a:effectLst/>
                <a:latin typeface="+mn-lt"/>
              </a:rPr>
              <a:t>The heads of CEC, INES and the Department of Geology - feasibility study on the conditions for co-location and co-</a:t>
            </a:r>
            <a:r>
              <a:rPr lang="en-US" sz="2000" b="0" i="0" dirty="0" err="1">
                <a:solidFill>
                  <a:srgbClr val="4D4C44"/>
                </a:solidFill>
                <a:effectLst/>
                <a:latin typeface="+mn-lt"/>
              </a:rPr>
              <a:t>organisation</a:t>
            </a:r>
            <a:r>
              <a:rPr lang="en-US" sz="2000" b="0" i="0" dirty="0">
                <a:solidFill>
                  <a:srgbClr val="4D4C44"/>
                </a:solidFill>
                <a:effectLst/>
                <a:latin typeface="+mn-lt"/>
              </a:rPr>
              <a:t> </a:t>
            </a:r>
          </a:p>
          <a:p>
            <a:r>
              <a:rPr lang="en-US" sz="2000" dirty="0">
                <a:solidFill>
                  <a:srgbClr val="4D4C44"/>
                </a:solidFill>
                <a:latin typeface="+mn-lt"/>
              </a:rPr>
              <a:t>One internal and one external investigation was carried out</a:t>
            </a:r>
          </a:p>
          <a:p>
            <a:r>
              <a:rPr lang="en-US" sz="2000" dirty="0">
                <a:solidFill>
                  <a:srgbClr val="4D4C44"/>
                </a:solidFill>
                <a:latin typeface="+mn-lt"/>
              </a:rPr>
              <a:t>Meetings and presentations at departments</a:t>
            </a:r>
          </a:p>
          <a:p>
            <a:r>
              <a:rPr lang="en-US" sz="2000" dirty="0">
                <a:solidFill>
                  <a:srgbClr val="4D4C44"/>
                </a:solidFill>
                <a:latin typeface="+mn-lt"/>
              </a:rPr>
              <a:t>Decision to carry out a basic premises review</a:t>
            </a:r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63376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9A76E7-F192-EE06-F3DD-C47DC1B5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99417"/>
            <a:ext cx="8820000" cy="1149683"/>
          </a:xfrm>
        </p:spPr>
        <p:txBody>
          <a:bodyPr/>
          <a:lstStyle/>
          <a:p>
            <a:r>
              <a:rPr lang="sv-SE" dirty="0" err="1"/>
              <a:t>Background</a:t>
            </a:r>
            <a:r>
              <a:rPr lang="sv-SE" dirty="0"/>
              <a:t> 2023 -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today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E2B936-0984-A70E-123A-48DEBF78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1712389"/>
            <a:ext cx="8820000" cy="4888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400" b="1" dirty="0" err="1"/>
              <a:t>January</a:t>
            </a:r>
            <a:r>
              <a:rPr lang="sv-SE" sz="2400" b="1" dirty="0"/>
              <a:t> </a:t>
            </a:r>
            <a:r>
              <a:rPr lang="sv-SE" sz="2400" dirty="0"/>
              <a:t>	</a:t>
            </a:r>
            <a:br>
              <a:rPr lang="sv-SE" sz="2400" dirty="0"/>
            </a:br>
            <a:r>
              <a:rPr lang="sv-SE" sz="2400" dirty="0"/>
              <a:t>Information to the unions (MBL)</a:t>
            </a:r>
          </a:p>
          <a:p>
            <a:pPr marL="0" indent="0">
              <a:buNone/>
            </a:pPr>
            <a:r>
              <a:rPr lang="sv-SE" sz="2400" b="1" dirty="0" err="1"/>
              <a:t>February</a:t>
            </a:r>
            <a:r>
              <a:rPr lang="sv-SE" sz="2400" dirty="0"/>
              <a:t>	</a:t>
            </a:r>
            <a:br>
              <a:rPr lang="sv-SE" sz="2400" dirty="0"/>
            </a:br>
            <a:r>
              <a:rPr lang="sv-SE" sz="2400" dirty="0" err="1"/>
              <a:t>Orientation</a:t>
            </a:r>
            <a:r>
              <a:rPr lang="sv-SE" sz="2400" dirty="0"/>
              <a:t> decision (”inriktningsbeslut”) by the </a:t>
            </a:r>
            <a:r>
              <a:rPr lang="sv-SE" sz="2400" dirty="0" err="1"/>
              <a:t>Faculty</a:t>
            </a:r>
            <a:r>
              <a:rPr lang="sv-SE" sz="2400" dirty="0"/>
              <a:t> Board</a:t>
            </a:r>
          </a:p>
          <a:p>
            <a:pPr marL="0" indent="0">
              <a:buNone/>
            </a:pPr>
            <a:r>
              <a:rPr lang="sv-SE" sz="2400" b="1" dirty="0" err="1"/>
              <a:t>March</a:t>
            </a:r>
            <a:r>
              <a:rPr lang="sv-SE" sz="2400" b="1" dirty="0"/>
              <a:t> and April	</a:t>
            </a:r>
            <a:br>
              <a:rPr lang="sv-SE" sz="2400" dirty="0"/>
            </a:br>
            <a:r>
              <a:rPr lang="sv-SE" sz="2400" dirty="0" err="1"/>
              <a:t>Discussions</a:t>
            </a:r>
            <a:r>
              <a:rPr lang="sv-SE" sz="2400" dirty="0"/>
              <a:t> on </a:t>
            </a:r>
            <a:r>
              <a:rPr lang="sv-SE" sz="2400" dirty="0" err="1"/>
              <a:t>how</a:t>
            </a:r>
            <a:r>
              <a:rPr lang="sv-SE" sz="2400" dirty="0"/>
              <a:t> to </a:t>
            </a:r>
            <a:r>
              <a:rPr lang="sv-SE" sz="2400" dirty="0" err="1"/>
              <a:t>organise</a:t>
            </a:r>
            <a:r>
              <a:rPr lang="sv-SE" sz="2400" dirty="0"/>
              <a:t> the </a:t>
            </a:r>
            <a:r>
              <a:rPr lang="sv-SE" sz="2400" dirty="0" err="1"/>
              <a:t>countinous</a:t>
            </a:r>
            <a:r>
              <a:rPr lang="sv-SE" sz="2400" dirty="0"/>
              <a:t> </a:t>
            </a:r>
            <a:r>
              <a:rPr lang="sv-SE" sz="2400" dirty="0" err="1"/>
              <a:t>work</a:t>
            </a:r>
            <a:endParaRPr lang="sv-SE" sz="2400" dirty="0"/>
          </a:p>
          <a:p>
            <a:pPr marL="0" indent="0">
              <a:buNone/>
            </a:pPr>
            <a:r>
              <a:rPr lang="sv-SE" sz="2400" b="1" dirty="0"/>
              <a:t>April</a:t>
            </a:r>
            <a:r>
              <a:rPr lang="sv-SE" sz="2400" dirty="0"/>
              <a:t>	</a:t>
            </a:r>
            <a:br>
              <a:rPr lang="sv-SE" sz="2400" dirty="0"/>
            </a:br>
            <a:r>
              <a:rPr lang="sv-SE" sz="2400" dirty="0"/>
              <a:t>The </a:t>
            </a:r>
            <a:r>
              <a:rPr lang="sv-SE" sz="2400" dirty="0" err="1"/>
              <a:t>basic</a:t>
            </a:r>
            <a:r>
              <a:rPr lang="sv-SE" sz="2400" dirty="0"/>
              <a:t> </a:t>
            </a:r>
            <a:r>
              <a:rPr lang="sv-SE" sz="2400" dirty="0" err="1"/>
              <a:t>premises</a:t>
            </a:r>
            <a:r>
              <a:rPr lang="sv-SE" sz="2400" dirty="0"/>
              <a:t> </a:t>
            </a:r>
            <a:r>
              <a:rPr lang="sv-SE" sz="2400" dirty="0" err="1"/>
              <a:t>review</a:t>
            </a:r>
            <a:r>
              <a:rPr lang="sv-SE" sz="2400" dirty="0"/>
              <a:t> </a:t>
            </a:r>
            <a:r>
              <a:rPr lang="sv-SE" sz="2400" dirty="0" err="1"/>
              <a:t>was</a:t>
            </a:r>
            <a:r>
              <a:rPr lang="sv-SE" sz="2400" dirty="0"/>
              <a:t> </a:t>
            </a:r>
            <a:r>
              <a:rPr lang="sv-SE" sz="2400" dirty="0" err="1"/>
              <a:t>completed</a:t>
            </a:r>
            <a:endParaRPr lang="sv-SE" sz="2400" dirty="0"/>
          </a:p>
          <a:p>
            <a:pPr marL="0" indent="0">
              <a:buNone/>
            </a:pPr>
            <a:r>
              <a:rPr lang="sv-SE" sz="2400" b="1" dirty="0"/>
              <a:t>May</a:t>
            </a:r>
            <a:r>
              <a:rPr lang="sv-SE" sz="2400" dirty="0"/>
              <a:t>	</a:t>
            </a:r>
            <a:br>
              <a:rPr lang="sv-SE" sz="2400" dirty="0"/>
            </a:br>
            <a:r>
              <a:rPr lang="sv-SE" sz="2400" dirty="0"/>
              <a:t>MBL</a:t>
            </a:r>
          </a:p>
          <a:p>
            <a:pPr marL="0" indent="0">
              <a:buNone/>
            </a:pPr>
            <a:r>
              <a:rPr lang="sv-SE" sz="2400" dirty="0" err="1"/>
              <a:t>Decisions</a:t>
            </a:r>
            <a:r>
              <a:rPr lang="sv-SE" sz="2400" dirty="0"/>
              <a:t> on: </a:t>
            </a:r>
            <a:r>
              <a:rPr lang="sv-SE" sz="2400" dirty="0" err="1"/>
              <a:t>project</a:t>
            </a:r>
            <a:r>
              <a:rPr lang="sv-SE" sz="2400" dirty="0"/>
              <a:t> plan 2023, </a:t>
            </a:r>
            <a:r>
              <a:rPr lang="sv-SE" sz="2400" dirty="0" err="1"/>
              <a:t>steering</a:t>
            </a:r>
            <a:r>
              <a:rPr lang="sv-SE" sz="2400" dirty="0"/>
              <a:t> </a:t>
            </a:r>
            <a:r>
              <a:rPr lang="sv-SE" sz="2400" dirty="0" err="1"/>
              <a:t>committe</a:t>
            </a:r>
            <a:r>
              <a:rPr lang="sv-SE" sz="2400" dirty="0"/>
              <a:t> </a:t>
            </a:r>
            <a:r>
              <a:rPr lang="sv-SE" sz="2400" dirty="0" err="1"/>
              <a:t>members</a:t>
            </a:r>
            <a:r>
              <a:rPr lang="sv-SE" sz="2400" dirty="0"/>
              <a:t>, </a:t>
            </a:r>
            <a:r>
              <a:rPr lang="sv-SE" sz="2400" dirty="0" err="1"/>
              <a:t>project</a:t>
            </a:r>
            <a:r>
              <a:rPr lang="sv-SE" sz="2400" dirty="0"/>
              <a:t> </a:t>
            </a:r>
            <a:r>
              <a:rPr lang="sv-SE" sz="2400" dirty="0" err="1"/>
              <a:t>group</a:t>
            </a:r>
            <a:r>
              <a:rPr lang="sv-SE" sz="2400" dirty="0"/>
              <a:t> </a:t>
            </a:r>
            <a:r>
              <a:rPr lang="sv-SE" sz="2400" dirty="0" err="1"/>
              <a:t>members</a:t>
            </a:r>
            <a:endParaRPr lang="sv-SE" sz="2400" dirty="0"/>
          </a:p>
          <a:p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21119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EAF157-D5AB-E697-66E2-20A65438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329101"/>
          </a:xfrm>
        </p:spPr>
        <p:txBody>
          <a:bodyPr>
            <a:normAutofit/>
          </a:bodyPr>
          <a:lstStyle/>
          <a:p>
            <a:r>
              <a:rPr lang="sv-SE" dirty="0"/>
              <a:t>The </a:t>
            </a:r>
            <a:r>
              <a:rPr lang="sv-SE" dirty="0" err="1"/>
              <a:t>project</a:t>
            </a:r>
            <a:r>
              <a:rPr lang="sv-SE" dirty="0"/>
              <a:t> plan for 2023</a:t>
            </a:r>
            <a:r>
              <a:rPr lang="sv-SE" sz="2000" dirty="0"/>
              <a:t>(</a:t>
            </a:r>
            <a:r>
              <a:rPr lang="sv-SE" sz="2000" dirty="0" err="1"/>
              <a:t>decided</a:t>
            </a:r>
            <a:r>
              <a:rPr lang="sv-SE" sz="2000" dirty="0"/>
              <a:t> May 2023)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D2C129-918D-9693-35FB-0523238BE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1604862"/>
            <a:ext cx="9394364" cy="4272149"/>
          </a:xfrm>
        </p:spPr>
        <p:txBody>
          <a:bodyPr>
            <a:normAutofit fontScale="85000" lnSpcReduction="10000"/>
          </a:bodyPr>
          <a:lstStyle/>
          <a:p>
            <a:pPr marL="252000" lvl="1" indent="0">
              <a:buNone/>
            </a:pPr>
            <a:endParaRPr lang="sv-SE" b="1" dirty="0"/>
          </a:p>
          <a:p>
            <a:pPr marL="0" lvl="1" indent="0">
              <a:buNone/>
            </a:pPr>
            <a:r>
              <a:rPr lang="sv-SE" sz="2000" b="1" dirty="0" err="1"/>
              <a:t>Delivery</a:t>
            </a:r>
            <a:r>
              <a:rPr lang="sv-SE" sz="2000" b="1" dirty="0"/>
              <a:t> </a:t>
            </a:r>
            <a:r>
              <a:rPr lang="sv-SE" sz="2000" b="1" dirty="0" err="1"/>
              <a:t>targets</a:t>
            </a:r>
            <a:r>
              <a:rPr lang="sv-SE" sz="2000" b="1" dirty="0"/>
              <a:t>/</a:t>
            </a:r>
            <a:r>
              <a:rPr lang="sv-SE" sz="2000" b="1" dirty="0" err="1"/>
              <a:t>objectives</a:t>
            </a:r>
            <a:r>
              <a:rPr lang="sv-SE" sz="2000" b="1" dirty="0"/>
              <a:t> 2023</a:t>
            </a:r>
          </a:p>
          <a:p>
            <a:pPr marL="0" lvl="1" indent="0">
              <a:buNone/>
            </a:pPr>
            <a:endParaRPr lang="sv-SE" sz="2000" b="1" dirty="0"/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</a:rPr>
              <a:t>The r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e-location of Computational 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iology and Biological Physics (CBBP) from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Fysicum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to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Geocentrum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II.</a:t>
            </a:r>
            <a:endParaRPr lang="sv-SE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sv-SE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Test </a:t>
            </a:r>
            <a:r>
              <a:rPr lang="sv-SE" sz="18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of</a:t>
            </a:r>
            <a:r>
              <a:rPr lang="sv-SE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scheduling</a:t>
            </a:r>
            <a:r>
              <a:rPr lang="sv-SE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to </a:t>
            </a:r>
            <a:r>
              <a:rPr lang="sv-SE" sz="18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clarify</a:t>
            </a:r>
            <a:r>
              <a:rPr lang="sv-SE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the </a:t>
            </a:r>
            <a:r>
              <a:rPr lang="sv-SE" sz="18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needs</a:t>
            </a:r>
            <a:r>
              <a:rPr lang="sv-SE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for </a:t>
            </a:r>
            <a:r>
              <a:rPr lang="sv-SE" sz="18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undergraduate</a:t>
            </a:r>
            <a:r>
              <a:rPr lang="sv-SE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facilities</a:t>
            </a:r>
            <a:r>
              <a:rPr lang="sv-SE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prior to co-</a:t>
            </a:r>
            <a:r>
              <a:rPr lang="sv-SE" sz="18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location</a:t>
            </a:r>
            <a:r>
              <a:rPr lang="sv-SE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Premises program for co-location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lokalprogram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).  </a:t>
            </a:r>
            <a:endParaRPr lang="sv-SE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Identify specific issues </a:t>
            </a:r>
            <a:r>
              <a:rPr lang="sv-SE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for the </a:t>
            </a:r>
            <a:r>
              <a:rPr lang="sv-SE" sz="18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continuation</a:t>
            </a:r>
            <a:r>
              <a:rPr lang="sv-SE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of</a:t>
            </a:r>
            <a:r>
              <a:rPr lang="sv-SE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the </a:t>
            </a:r>
            <a:r>
              <a:rPr lang="sv-SE" sz="18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project</a:t>
            </a:r>
            <a:r>
              <a:rPr lang="sv-SE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in 2024.</a:t>
            </a:r>
            <a:endParaRPr lang="sv-SE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Risk and impact assessment of the co-location and merger including proposed measures. </a:t>
            </a:r>
            <a:endParaRPr lang="sv-SE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eport to the Board on activities and results achieved 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meetings 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June, September and November).</a:t>
            </a:r>
          </a:p>
          <a:p>
            <a:pPr>
              <a:spcAft>
                <a:spcPts val="75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Deliver a report to the Board on the achievement of the 2023 project objectives (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meeting 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December).</a:t>
            </a: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800" b="1" dirty="0"/>
          </a:p>
          <a:p>
            <a:pPr marL="252000" lvl="1" indent="0">
              <a:buNone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94088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5151224" y="2038027"/>
            <a:ext cx="2276543" cy="113342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r>
              <a:rPr lang="sv-SE" b="1" dirty="0" err="1">
                <a:solidFill>
                  <a:srgbClr val="000000"/>
                </a:solidFill>
                <a:latin typeface="Arial" charset="0"/>
              </a:rPr>
              <a:t>Steering</a:t>
            </a:r>
            <a:r>
              <a:rPr lang="sv-SE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b="1" dirty="0" err="1">
                <a:solidFill>
                  <a:srgbClr val="000000"/>
                </a:solidFill>
                <a:latin typeface="Arial" charset="0"/>
              </a:rPr>
              <a:t>committee</a:t>
            </a:r>
            <a:endParaRPr lang="sv-SE" b="1" dirty="0">
              <a:solidFill>
                <a:srgbClr val="000000"/>
              </a:solidFill>
              <a:latin typeface="Arial" charset="0"/>
            </a:endParaRPr>
          </a:p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endParaRPr lang="sv-SE" sz="902" dirty="0">
              <a:solidFill>
                <a:srgbClr val="000000"/>
              </a:solidFill>
              <a:latin typeface="Arial"/>
            </a:endParaRPr>
          </a:p>
          <a:p>
            <a:pPr defTabSz="907228" fontAlgn="base">
              <a:spcBef>
                <a:spcPct val="0"/>
              </a:spcBef>
              <a:spcAft>
                <a:spcPct val="0"/>
              </a:spcAft>
            </a:pPr>
            <a:endParaRPr lang="sv-SE" sz="902" b="1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ktangel 2"/>
          <p:cNvSpPr/>
          <p:nvPr/>
        </p:nvSpPr>
        <p:spPr bwMode="auto">
          <a:xfrm>
            <a:off x="5146852" y="710385"/>
            <a:ext cx="2276542" cy="5718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rgbClr val="000000"/>
                </a:solidFill>
                <a:latin typeface="Arial" charset="0"/>
              </a:rPr>
              <a:t>Faculty Board</a:t>
            </a:r>
          </a:p>
        </p:txBody>
      </p:sp>
      <p:cxnSp>
        <p:nvCxnSpPr>
          <p:cNvPr id="5" name="Rak koppling 4"/>
          <p:cNvCxnSpPr>
            <a:cxnSpLocks/>
            <a:stCxn id="3" idx="2"/>
            <a:endCxn id="55" idx="0"/>
          </p:cNvCxnSpPr>
          <p:nvPr/>
        </p:nvCxnSpPr>
        <p:spPr bwMode="auto">
          <a:xfrm>
            <a:off x="6285123" y="1282278"/>
            <a:ext cx="0" cy="1692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ktangel 7"/>
          <p:cNvSpPr/>
          <p:nvPr/>
        </p:nvSpPr>
        <p:spPr bwMode="auto">
          <a:xfrm>
            <a:off x="5163982" y="3342374"/>
            <a:ext cx="2259411" cy="11559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rgbClr val="000000"/>
                </a:solidFill>
                <a:latin typeface="Arial"/>
              </a:rPr>
              <a:t>Project </a:t>
            </a:r>
            <a:r>
              <a:rPr lang="sv-SE" b="1" dirty="0" err="1">
                <a:solidFill>
                  <a:srgbClr val="000000"/>
                </a:solidFill>
                <a:latin typeface="Arial"/>
              </a:rPr>
              <a:t>group</a:t>
            </a:r>
            <a:endParaRPr lang="sv-SE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Rektangel 48"/>
          <p:cNvSpPr/>
          <p:nvPr/>
        </p:nvSpPr>
        <p:spPr bwMode="auto">
          <a:xfrm>
            <a:off x="7878859" y="3556403"/>
            <a:ext cx="1451543" cy="45643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defTabSz="907228" fontAlgn="base">
              <a:spcBef>
                <a:spcPct val="0"/>
              </a:spcBef>
              <a:spcAft>
                <a:spcPct val="0"/>
              </a:spcAft>
            </a:pPr>
            <a:r>
              <a:rPr lang="sv-SE" sz="1203" b="1" dirty="0">
                <a:solidFill>
                  <a:srgbClr val="000000"/>
                </a:solidFill>
                <a:latin typeface="Arial" charset="0"/>
              </a:rPr>
              <a:t>Faculty Office support</a:t>
            </a:r>
            <a:endParaRPr lang="sv-SE" sz="1404" b="1" dirty="0">
              <a:solidFill>
                <a:srgbClr val="000000"/>
              </a:solidFill>
              <a:latin typeface="Arial" charset="0"/>
            </a:endParaRPr>
          </a:p>
          <a:p>
            <a:pPr marL="286493" indent="-286493" defTabSz="90722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sv-SE" sz="1404" b="1" dirty="0">
              <a:solidFill>
                <a:srgbClr val="000000"/>
              </a:solidFill>
              <a:latin typeface="Arial" charset="0"/>
            </a:endParaRPr>
          </a:p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br>
              <a:rPr lang="sv-SE" sz="1404" b="1" dirty="0">
                <a:solidFill>
                  <a:srgbClr val="000000"/>
                </a:solidFill>
                <a:latin typeface="Arial" charset="0"/>
              </a:rPr>
            </a:br>
            <a:endParaRPr lang="sv-SE" sz="1404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4" name="Rak koppling 33"/>
          <p:cNvCxnSpPr>
            <a:cxnSpLocks/>
            <a:stCxn id="8" idx="3"/>
            <a:endCxn id="49" idx="1"/>
          </p:cNvCxnSpPr>
          <p:nvPr/>
        </p:nvCxnSpPr>
        <p:spPr bwMode="auto">
          <a:xfrm flipV="1">
            <a:off x="7423393" y="3784621"/>
            <a:ext cx="455466" cy="1357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Rektangel 54"/>
          <p:cNvSpPr/>
          <p:nvPr/>
        </p:nvSpPr>
        <p:spPr bwMode="auto">
          <a:xfrm>
            <a:off x="5146851" y="1451495"/>
            <a:ext cx="2276543" cy="41561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rgbClr val="000000"/>
                </a:solidFill>
                <a:latin typeface="Arial" charset="0"/>
              </a:rPr>
              <a:t>Dean</a:t>
            </a:r>
          </a:p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endParaRPr lang="sv-SE" sz="1805" b="1" dirty="0">
              <a:solidFill>
                <a:srgbClr val="000000"/>
              </a:solidFill>
              <a:latin typeface="Arial" charset="0"/>
            </a:endParaRPr>
          </a:p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endParaRPr lang="sv-SE" sz="1003" dirty="0">
              <a:solidFill>
                <a:srgbClr val="000000"/>
              </a:solidFill>
              <a:latin typeface="Arial" charset="0"/>
            </a:endParaRPr>
          </a:p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r>
              <a:rPr lang="sv-SE" sz="902" b="1" i="1" dirty="0">
                <a:solidFill>
                  <a:srgbClr val="000000"/>
                </a:solidFill>
                <a:latin typeface="Arial"/>
              </a:rPr>
              <a:t>c</a:t>
            </a:r>
            <a:endParaRPr lang="sv-SE" sz="1805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7" name="Rak koppling 56"/>
          <p:cNvCxnSpPr>
            <a:cxnSpLocks/>
            <a:stCxn id="2" idx="0"/>
            <a:endCxn id="55" idx="2"/>
          </p:cNvCxnSpPr>
          <p:nvPr/>
        </p:nvCxnSpPr>
        <p:spPr bwMode="auto">
          <a:xfrm flipH="1" flipV="1">
            <a:off x="6285123" y="1867108"/>
            <a:ext cx="4373" cy="17091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Rak koppling 60"/>
          <p:cNvCxnSpPr>
            <a:cxnSpLocks/>
            <a:stCxn id="2" idx="2"/>
            <a:endCxn id="8" idx="0"/>
          </p:cNvCxnSpPr>
          <p:nvPr/>
        </p:nvCxnSpPr>
        <p:spPr bwMode="auto">
          <a:xfrm>
            <a:off x="6289496" y="3171456"/>
            <a:ext cx="4192" cy="1709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4" name="Rak koppling 73"/>
          <p:cNvCxnSpPr>
            <a:cxnSpLocks/>
            <a:endCxn id="8" idx="2"/>
          </p:cNvCxnSpPr>
          <p:nvPr/>
        </p:nvCxnSpPr>
        <p:spPr bwMode="auto">
          <a:xfrm flipV="1">
            <a:off x="6293687" y="4498328"/>
            <a:ext cx="0" cy="4039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5" name="Rak koppling 74"/>
          <p:cNvCxnSpPr>
            <a:cxnSpLocks/>
          </p:cNvCxnSpPr>
          <p:nvPr/>
        </p:nvCxnSpPr>
        <p:spPr bwMode="auto">
          <a:xfrm>
            <a:off x="1923469" y="4907011"/>
            <a:ext cx="7486198" cy="14554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80" name="Rak koppling 79"/>
          <p:cNvCxnSpPr>
            <a:cxnSpLocks/>
            <a:stCxn id="18" idx="0"/>
          </p:cNvCxnSpPr>
          <p:nvPr/>
        </p:nvCxnSpPr>
        <p:spPr bwMode="auto">
          <a:xfrm flipH="1" flipV="1">
            <a:off x="2947026" y="4902274"/>
            <a:ext cx="469556" cy="192009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86" name="Rak koppling 85"/>
          <p:cNvCxnSpPr>
            <a:cxnSpLocks/>
            <a:endCxn id="37" idx="0"/>
          </p:cNvCxnSpPr>
          <p:nvPr/>
        </p:nvCxnSpPr>
        <p:spPr bwMode="auto">
          <a:xfrm>
            <a:off x="4077642" y="4902274"/>
            <a:ext cx="417563" cy="214450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88" name="Rak koppling 87"/>
          <p:cNvCxnSpPr>
            <a:cxnSpLocks/>
            <a:stCxn id="38" idx="0"/>
          </p:cNvCxnSpPr>
          <p:nvPr/>
        </p:nvCxnSpPr>
        <p:spPr bwMode="auto">
          <a:xfrm flipH="1" flipV="1">
            <a:off x="5246755" y="4921565"/>
            <a:ext cx="398313" cy="199518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91" name="Rak koppling 90"/>
          <p:cNvCxnSpPr>
            <a:cxnSpLocks/>
            <a:endCxn id="39" idx="0"/>
          </p:cNvCxnSpPr>
          <p:nvPr/>
        </p:nvCxnSpPr>
        <p:spPr bwMode="auto">
          <a:xfrm>
            <a:off x="6383483" y="4930265"/>
            <a:ext cx="373903" cy="186445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94" name="Rak koppling 93"/>
          <p:cNvCxnSpPr>
            <a:cxnSpLocks/>
            <a:stCxn id="50" idx="0"/>
          </p:cNvCxnSpPr>
          <p:nvPr/>
        </p:nvCxnSpPr>
        <p:spPr bwMode="auto">
          <a:xfrm flipH="1" flipV="1">
            <a:off x="9409667" y="4913365"/>
            <a:ext cx="398764" cy="207195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28" name="Rak koppling 27"/>
          <p:cNvCxnSpPr>
            <a:cxnSpLocks/>
            <a:stCxn id="35" idx="1"/>
            <a:endCxn id="8" idx="3"/>
          </p:cNvCxnSpPr>
          <p:nvPr/>
        </p:nvCxnSpPr>
        <p:spPr bwMode="auto">
          <a:xfrm flipH="1" flipV="1">
            <a:off x="7423393" y="3920351"/>
            <a:ext cx="480441" cy="4290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ruta 22"/>
          <p:cNvSpPr txBox="1"/>
          <p:nvPr/>
        </p:nvSpPr>
        <p:spPr>
          <a:xfrm>
            <a:off x="2509414" y="134406"/>
            <a:ext cx="7211643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777" fontAlgn="base">
              <a:spcBef>
                <a:spcPct val="0"/>
              </a:spcBef>
              <a:spcAft>
                <a:spcPct val="0"/>
              </a:spcAft>
            </a:pPr>
            <a:r>
              <a:rPr lang="sv-SE" sz="1805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Project Organisation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0D5709D1-4571-4CB7-A2CF-A0287A8BDFCB}"/>
              </a:ext>
            </a:extLst>
          </p:cNvPr>
          <p:cNvSpPr/>
          <p:nvPr/>
        </p:nvSpPr>
        <p:spPr bwMode="auto">
          <a:xfrm rot="21598711">
            <a:off x="7903835" y="4200329"/>
            <a:ext cx="1165788" cy="29778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r>
              <a:rPr lang="sv-SE" sz="1203" b="1" dirty="0">
                <a:solidFill>
                  <a:srgbClr val="000000"/>
                </a:solidFill>
                <a:latin typeface="Arial" charset="0"/>
              </a:rPr>
              <a:t>LU </a:t>
            </a:r>
            <a:r>
              <a:rPr lang="sv-SE" sz="1203" b="1" dirty="0" err="1">
                <a:solidFill>
                  <a:srgbClr val="000000"/>
                </a:solidFill>
                <a:latin typeface="Arial" charset="0"/>
              </a:rPr>
              <a:t>Estates</a:t>
            </a:r>
            <a:endParaRPr lang="sv-SE" sz="1203" dirty="0">
              <a:solidFill>
                <a:srgbClr val="000000"/>
              </a:solidFill>
              <a:latin typeface="Arial"/>
            </a:endParaRPr>
          </a:p>
          <a:p>
            <a:pPr defTabSz="907228" fontAlgn="base">
              <a:spcBef>
                <a:spcPct val="0"/>
              </a:spcBef>
              <a:spcAft>
                <a:spcPct val="0"/>
              </a:spcAft>
            </a:pPr>
            <a:endParaRPr lang="sv-SE" sz="1203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E463CAD2-ECBD-63D4-FF89-8C55630D7693}"/>
              </a:ext>
            </a:extLst>
          </p:cNvPr>
          <p:cNvSpPr/>
          <p:nvPr/>
        </p:nvSpPr>
        <p:spPr bwMode="auto">
          <a:xfrm>
            <a:off x="2195283" y="3784622"/>
            <a:ext cx="2068371" cy="79469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r>
              <a:rPr lang="sv-SE" b="1" dirty="0" err="1">
                <a:solidFill>
                  <a:srgbClr val="000000"/>
                </a:solidFill>
                <a:latin typeface="Arial"/>
              </a:rPr>
              <a:t>Dialogues</a:t>
            </a:r>
            <a:r>
              <a:rPr lang="sv-SE" b="1" dirty="0">
                <a:solidFill>
                  <a:srgbClr val="000000"/>
                </a:solidFill>
                <a:latin typeface="Arial"/>
              </a:rPr>
              <a:t> Representatives</a:t>
            </a:r>
            <a:endParaRPr lang="sv-SE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4" name="Rak pilkoppling 53">
            <a:extLst>
              <a:ext uri="{FF2B5EF4-FFF2-40B4-BE49-F238E27FC236}">
                <a16:creationId xmlns:a16="http://schemas.microsoft.com/office/drawing/2014/main" id="{73676F77-0AEC-28F6-1116-9098D7DFEA2B}"/>
              </a:ext>
            </a:extLst>
          </p:cNvPr>
          <p:cNvCxnSpPr>
            <a:cxnSpLocks/>
            <a:stCxn id="52" idx="3"/>
          </p:cNvCxnSpPr>
          <p:nvPr/>
        </p:nvCxnSpPr>
        <p:spPr bwMode="auto">
          <a:xfrm>
            <a:off x="4263654" y="4181968"/>
            <a:ext cx="766357" cy="660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AEF54A23-9AEA-7308-447A-D8EA5D469703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H="1" flipV="1">
            <a:off x="1923468" y="4910660"/>
            <a:ext cx="469556" cy="182607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36C4393C-E006-3F7D-F934-FE2C2FD62255}"/>
              </a:ext>
            </a:extLst>
          </p:cNvPr>
          <p:cNvCxnSpPr>
            <a:cxnSpLocks/>
            <a:stCxn id="24" idx="0"/>
          </p:cNvCxnSpPr>
          <p:nvPr/>
        </p:nvCxnSpPr>
        <p:spPr bwMode="auto">
          <a:xfrm flipH="1" flipV="1">
            <a:off x="7325260" y="4902274"/>
            <a:ext cx="450012" cy="224851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3CD11E1D-8353-7113-7E8B-DCB8F61C7DB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381589" y="4910660"/>
            <a:ext cx="450012" cy="224851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CD595678-C618-1954-54C3-0C2FA5A828C5}"/>
              </a:ext>
            </a:extLst>
          </p:cNvPr>
          <p:cNvSpPr/>
          <p:nvPr/>
        </p:nvSpPr>
        <p:spPr bwMode="auto">
          <a:xfrm>
            <a:off x="8352438" y="5121013"/>
            <a:ext cx="874706" cy="469963"/>
          </a:xfrm>
          <a:prstGeom prst="rect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r>
              <a:rPr lang="sv-SE" sz="1203" b="1" dirty="0" err="1">
                <a:solidFill>
                  <a:srgbClr val="000000"/>
                </a:solidFill>
                <a:latin typeface="Arial"/>
              </a:rPr>
              <a:t>Library</a:t>
            </a:r>
            <a:r>
              <a:rPr lang="sv-SE" sz="1203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0" name="Rektangel 49"/>
          <p:cNvSpPr/>
          <p:nvPr/>
        </p:nvSpPr>
        <p:spPr bwMode="auto">
          <a:xfrm>
            <a:off x="9355129" y="5120559"/>
            <a:ext cx="906603" cy="469963"/>
          </a:xfrm>
          <a:prstGeom prst="rect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r>
              <a:rPr lang="sv-SE" sz="1203" b="1" dirty="0">
                <a:solidFill>
                  <a:srgbClr val="000000"/>
                </a:solidFill>
                <a:latin typeface="Arial"/>
              </a:rPr>
              <a:t>Lab</a:t>
            </a:r>
            <a:r>
              <a:rPr lang="sv-SE" sz="1203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41AC785-F1D1-16DE-2F1C-48D2034B676A}"/>
              </a:ext>
            </a:extLst>
          </p:cNvPr>
          <p:cNvSpPr/>
          <p:nvPr/>
        </p:nvSpPr>
        <p:spPr bwMode="auto">
          <a:xfrm>
            <a:off x="7337919" y="5127125"/>
            <a:ext cx="874706" cy="469963"/>
          </a:xfrm>
          <a:prstGeom prst="rect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r>
              <a:rPr lang="sv-SE" sz="1203" b="1" dirty="0">
                <a:solidFill>
                  <a:srgbClr val="000000"/>
                </a:solidFill>
                <a:latin typeface="Arial"/>
              </a:rPr>
              <a:t>IT</a:t>
            </a:r>
            <a:r>
              <a:rPr lang="sv-SE" sz="1203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39" name="Rektangel 38"/>
          <p:cNvSpPr/>
          <p:nvPr/>
        </p:nvSpPr>
        <p:spPr bwMode="auto">
          <a:xfrm>
            <a:off x="6265406" y="5116710"/>
            <a:ext cx="983959" cy="477662"/>
          </a:xfrm>
          <a:prstGeom prst="rect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r>
              <a:rPr lang="sv-SE" sz="1053" b="1" dirty="0" err="1">
                <a:solidFill>
                  <a:srgbClr val="000000"/>
                </a:solidFill>
                <a:latin typeface="Arial"/>
              </a:rPr>
              <a:t>Administra-tion</a:t>
            </a:r>
            <a:endParaRPr lang="sv-SE" sz="1053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Rektangel 37"/>
          <p:cNvSpPr/>
          <p:nvPr/>
        </p:nvSpPr>
        <p:spPr bwMode="auto">
          <a:xfrm>
            <a:off x="5104272" y="5121083"/>
            <a:ext cx="1081591" cy="477662"/>
          </a:xfrm>
          <a:prstGeom prst="rect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r>
              <a:rPr lang="sv-SE" sz="1053" b="1" dirty="0">
                <a:solidFill>
                  <a:srgbClr val="000000"/>
                </a:solidFill>
                <a:latin typeface="Arial" charset="0"/>
              </a:rPr>
              <a:t>Basic </a:t>
            </a:r>
            <a:r>
              <a:rPr lang="sv-SE" sz="1053" b="1" dirty="0" err="1">
                <a:solidFill>
                  <a:srgbClr val="000000"/>
                </a:solidFill>
                <a:latin typeface="Arial" charset="0"/>
              </a:rPr>
              <a:t>education</a:t>
            </a:r>
            <a:endParaRPr lang="sv-SE" sz="1053" dirty="0">
              <a:solidFill>
                <a:srgbClr val="000000"/>
              </a:solidFill>
              <a:latin typeface="Arial"/>
            </a:endParaRPr>
          </a:p>
          <a:p>
            <a:pPr defTabSz="907228" fontAlgn="base">
              <a:spcBef>
                <a:spcPct val="0"/>
              </a:spcBef>
              <a:spcAft>
                <a:spcPct val="0"/>
              </a:spcAft>
            </a:pPr>
            <a:endParaRPr lang="sv-SE" sz="1203" dirty="0">
              <a:solidFill>
                <a:srgbClr val="000000"/>
              </a:solidFill>
              <a:latin typeface="Arial"/>
            </a:endParaRPr>
          </a:p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endParaRPr lang="sv-SE" sz="1203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Rektangel 36"/>
          <p:cNvSpPr/>
          <p:nvPr/>
        </p:nvSpPr>
        <p:spPr bwMode="auto">
          <a:xfrm>
            <a:off x="3973656" y="5116725"/>
            <a:ext cx="1043097" cy="483037"/>
          </a:xfrm>
          <a:prstGeom prst="rect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r>
              <a:rPr lang="sv-SE" sz="1053" b="1" dirty="0" err="1">
                <a:solidFill>
                  <a:srgbClr val="000000"/>
                </a:solidFill>
                <a:latin typeface="Arial" charset="0"/>
              </a:rPr>
              <a:t>Postgraduate</a:t>
            </a:r>
            <a:r>
              <a:rPr lang="sv-SE" sz="1053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sz="1053" b="1" dirty="0" err="1">
                <a:solidFill>
                  <a:srgbClr val="000000"/>
                </a:solidFill>
                <a:latin typeface="Arial" charset="0"/>
              </a:rPr>
              <a:t>education</a:t>
            </a:r>
            <a:endParaRPr lang="sv-SE" sz="1053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Rektangel 17"/>
          <p:cNvSpPr/>
          <p:nvPr/>
        </p:nvSpPr>
        <p:spPr bwMode="auto">
          <a:xfrm>
            <a:off x="2947026" y="5094284"/>
            <a:ext cx="939111" cy="505478"/>
          </a:xfrm>
          <a:prstGeom prst="rect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r>
              <a:rPr lang="sv-SE" sz="1203" b="1" dirty="0">
                <a:solidFill>
                  <a:srgbClr val="000000"/>
                </a:solidFill>
                <a:latin typeface="Arial"/>
              </a:rPr>
              <a:t>Research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53F9672-3314-2E6B-4B9E-48FB8C71945F}"/>
              </a:ext>
            </a:extLst>
          </p:cNvPr>
          <p:cNvSpPr/>
          <p:nvPr/>
        </p:nvSpPr>
        <p:spPr bwMode="auto">
          <a:xfrm>
            <a:off x="1923469" y="5093267"/>
            <a:ext cx="939111" cy="505478"/>
          </a:xfrm>
          <a:prstGeom prst="rect">
            <a:avLst/>
          </a:prstGeom>
          <a:ln w="4127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algn="ctr" defTabSz="907228" fontAlgn="base">
              <a:spcBef>
                <a:spcPct val="0"/>
              </a:spcBef>
              <a:spcAft>
                <a:spcPct val="0"/>
              </a:spcAft>
            </a:pPr>
            <a:r>
              <a:rPr lang="sv-SE" sz="1203" b="1" dirty="0">
                <a:solidFill>
                  <a:srgbClr val="000000"/>
                </a:solidFill>
                <a:latin typeface="Arial"/>
              </a:rPr>
              <a:t>Centers</a:t>
            </a:r>
          </a:p>
        </p:txBody>
      </p:sp>
    </p:spTree>
    <p:extLst>
      <p:ext uri="{BB962C8B-B14F-4D97-AF65-F5344CB8AC3E}">
        <p14:creationId xmlns:p14="http://schemas.microsoft.com/office/powerpoint/2010/main" val="63842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6A9B78-9187-DEBE-8877-ED60F008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7BD9B671-7D22-186B-E3C4-963A62A66B24}"/>
              </a:ext>
            </a:extLst>
          </p:cNvPr>
          <p:cNvSpPr txBox="1">
            <a:spLocks/>
          </p:cNvSpPr>
          <p:nvPr/>
        </p:nvSpPr>
        <p:spPr>
          <a:xfrm>
            <a:off x="6300707" y="2003037"/>
            <a:ext cx="5181600" cy="4963621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 normalt"/>
              <a:buChar char="–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9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 normalt"/>
              <a:buChar char="–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80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 normalt"/>
              <a:buChar char="–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 normalt"/>
              <a:buChar char="–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 normalt"/>
              <a:buChar char="–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project group: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Karin Hall, Project Manager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Yann Clough, CEC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Martin Berggren, INES</a:t>
            </a:r>
            <a:endParaRPr lang="sv-SE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Raimund Muscheler, Geology</a:t>
            </a:r>
            <a:endParaRPr lang="sv-SE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Carina Jarl, project coordinator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Hanieh Heidarabadi, process manager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Johanne Elde, communications</a:t>
            </a:r>
            <a:endParaRPr lang="sv-SE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Student representative GU</a:t>
            </a:r>
            <a:endParaRPr lang="sv-SE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ea typeface="Times New Roman" panose="02020603050405020304" pitchFamily="18" charset="0"/>
              </a:rPr>
              <a:t>Student representative FU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v-SE" sz="2000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28C21646-A493-8464-00C6-00EC7D4DAE42}"/>
              </a:ext>
            </a:extLst>
          </p:cNvPr>
          <p:cNvSpPr txBox="1">
            <a:spLocks/>
          </p:cNvSpPr>
          <p:nvPr/>
        </p:nvSpPr>
        <p:spPr>
          <a:xfrm>
            <a:off x="1312184" y="2003037"/>
            <a:ext cx="5181600" cy="4714702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 normalt"/>
              <a:buChar char="–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9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 normalt"/>
              <a:buChar char="–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80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 normalt"/>
              <a:buChar char="–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 normalt"/>
              <a:buChar char="–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 normalt"/>
              <a:buChar char="–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steering </a:t>
            </a:r>
            <a:r>
              <a:rPr lang="sv-SE" sz="1800" b="1" dirty="0" err="1"/>
              <a:t>committee</a:t>
            </a:r>
            <a:r>
              <a:rPr lang="sv-SE" sz="1800" b="1" dirty="0"/>
              <a:t>:</a:t>
            </a:r>
            <a:endParaRPr lang="en-US" sz="18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Chair: Director of CEC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Head of Geology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Head of INES</a:t>
            </a:r>
            <a:endParaRPr lang="sv-SE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Head of Science Faculty Office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Student representative GU</a:t>
            </a:r>
            <a:endParaRPr lang="sv-SE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ea typeface="Times New Roman" panose="02020603050405020304" pitchFamily="18" charset="0"/>
              </a:rPr>
              <a:t>Student representative FU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1300"/>
              </a:lnSpc>
              <a:buFont typeface="Arial" panose="020B0604020202020204" pitchFamily="34" charset="0"/>
              <a:buNone/>
            </a:pPr>
            <a:endParaRPr lang="sv-SE" sz="2000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4D30122-5C33-CF59-0B01-6C4A24016D86}"/>
              </a:ext>
            </a:extLst>
          </p:cNvPr>
          <p:cNvSpPr txBox="1">
            <a:spLocks/>
          </p:cNvSpPr>
          <p:nvPr/>
        </p:nvSpPr>
        <p:spPr>
          <a:xfrm>
            <a:off x="1376077" y="697627"/>
            <a:ext cx="8820000" cy="65731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i="0" kern="12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dirty="0">
                <a:latin typeface="+mj-lt"/>
              </a:rPr>
              <a:t>Project group and steering group 2023</a:t>
            </a:r>
            <a:endParaRPr lang="sv-S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061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05A47D-D0CB-055D-CF47-C564D637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940" y="91374"/>
            <a:ext cx="8820000" cy="1130500"/>
          </a:xfrm>
        </p:spPr>
        <p:txBody>
          <a:bodyPr>
            <a:normAutofit/>
          </a:bodyPr>
          <a:lstStyle/>
          <a:p>
            <a:r>
              <a:rPr lang="sv-SE" sz="4000" dirty="0"/>
              <a:t>Plans for the </a:t>
            </a:r>
            <a:r>
              <a:rPr lang="sv-SE" sz="4000" dirty="0" err="1"/>
              <a:t>following</a:t>
            </a:r>
            <a:r>
              <a:rPr lang="sv-SE" sz="4000" dirty="0"/>
              <a:t> steps in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394C51-F247-DF10-467B-B6FC5EEEE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940" y="1161900"/>
            <a:ext cx="9713048" cy="5478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b="1" dirty="0"/>
              <a:t>June</a:t>
            </a:r>
            <a:r>
              <a:rPr lang="sv-SE" sz="1800" dirty="0"/>
              <a:t>		</a:t>
            </a:r>
            <a:br>
              <a:rPr lang="sv-SE" sz="1800" dirty="0"/>
            </a:br>
            <a:r>
              <a:rPr lang="sv-SE" sz="1800" dirty="0"/>
              <a:t>- Risk and </a:t>
            </a:r>
            <a:r>
              <a:rPr lang="sv-SE" sz="1800" dirty="0" err="1"/>
              <a:t>impact</a:t>
            </a:r>
            <a:r>
              <a:rPr lang="sv-SE" sz="1800" dirty="0"/>
              <a:t> </a:t>
            </a:r>
            <a:r>
              <a:rPr lang="sv-SE" sz="1800" dirty="0" err="1"/>
              <a:t>assessment</a:t>
            </a:r>
            <a:r>
              <a:rPr lang="sv-SE" sz="1800" dirty="0"/>
              <a:t> – </a:t>
            </a:r>
            <a:r>
              <a:rPr lang="sv-SE" sz="1800" dirty="0" err="1"/>
              <a:t>first</a:t>
            </a:r>
            <a:r>
              <a:rPr lang="sv-SE" sz="1800" dirty="0"/>
              <a:t> draft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- Plan for the </a:t>
            </a:r>
            <a:r>
              <a:rPr lang="sv-SE" sz="1800" dirty="0" err="1"/>
              <a:t>interviews</a:t>
            </a:r>
            <a:r>
              <a:rPr lang="sv-SE" sz="1800" dirty="0"/>
              <a:t> and </a:t>
            </a:r>
            <a:r>
              <a:rPr lang="sv-SE" sz="1800" dirty="0" err="1"/>
              <a:t>dialogues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groups</a:t>
            </a:r>
            <a:r>
              <a:rPr lang="sv-SE" sz="1800" dirty="0"/>
              <a:t> (”</a:t>
            </a:r>
            <a:r>
              <a:rPr lang="sv-SE" sz="1800" dirty="0" err="1"/>
              <a:t>boxes</a:t>
            </a:r>
            <a:r>
              <a:rPr lang="sv-SE" sz="1800" dirty="0"/>
              <a:t>” in the </a:t>
            </a:r>
            <a:r>
              <a:rPr lang="sv-SE" sz="1800" dirty="0" err="1"/>
              <a:t>organizational</a:t>
            </a:r>
            <a:r>
              <a:rPr lang="sv-SE" sz="1800" dirty="0"/>
              <a:t> </a:t>
            </a:r>
            <a:r>
              <a:rPr lang="sv-SE" sz="1800" dirty="0" err="1"/>
              <a:t>chart</a:t>
            </a:r>
            <a:r>
              <a:rPr lang="sv-SE" sz="1800" dirty="0"/>
              <a:t>)</a:t>
            </a:r>
            <a:endParaRPr lang="sv-SE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b="1" dirty="0"/>
              <a:t>August</a:t>
            </a:r>
            <a:r>
              <a:rPr lang="sv-SE" sz="1800" dirty="0"/>
              <a:t>		</a:t>
            </a:r>
            <a:br>
              <a:rPr lang="sv-SE" sz="1800" dirty="0"/>
            </a:br>
            <a:r>
              <a:rPr lang="sv-SE" sz="1800" dirty="0"/>
              <a:t>- Re-</a:t>
            </a:r>
            <a:r>
              <a:rPr lang="sv-SE" sz="1800" dirty="0" err="1"/>
              <a:t>location</a:t>
            </a:r>
            <a:r>
              <a:rPr lang="sv-SE" sz="1800" dirty="0"/>
              <a:t> of parts of CEC to Geocentrum II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b="1" dirty="0"/>
              <a:t>September</a:t>
            </a:r>
            <a:r>
              <a:rPr lang="sv-SE" sz="1800" dirty="0"/>
              <a:t>	</a:t>
            </a:r>
            <a:br>
              <a:rPr lang="sv-SE" sz="1800" dirty="0"/>
            </a:br>
            <a:r>
              <a:rPr lang="sv-SE" sz="1800" dirty="0"/>
              <a:t>- </a:t>
            </a:r>
            <a:r>
              <a:rPr lang="sv-SE" sz="1800" dirty="0" err="1"/>
              <a:t>Continue</a:t>
            </a:r>
            <a:r>
              <a:rPr lang="sv-SE" sz="1800" dirty="0"/>
              <a:t> the </a:t>
            </a:r>
            <a:r>
              <a:rPr lang="sv-SE" sz="1800" dirty="0" err="1"/>
              <a:t>work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the Risk and </a:t>
            </a:r>
            <a:r>
              <a:rPr lang="sv-SE" sz="1800" dirty="0" err="1"/>
              <a:t>impact</a:t>
            </a:r>
            <a:r>
              <a:rPr lang="sv-SE" sz="1800" dirty="0"/>
              <a:t> </a:t>
            </a:r>
            <a:r>
              <a:rPr lang="sv-SE" sz="1800" dirty="0" err="1"/>
              <a:t>assessment</a:t>
            </a:r>
            <a:r>
              <a:rPr lang="sv-SE" sz="1800" dirty="0"/>
              <a:t> – </a:t>
            </a:r>
            <a:r>
              <a:rPr lang="sv-SE" sz="1800" dirty="0" err="1"/>
              <a:t>including</a:t>
            </a:r>
            <a:r>
              <a:rPr lang="sv-SE" sz="1800" dirty="0"/>
              <a:t> </a:t>
            </a:r>
            <a:r>
              <a:rPr lang="sv-SE" sz="1800" dirty="0" err="1"/>
              <a:t>proposed</a:t>
            </a:r>
            <a:r>
              <a:rPr lang="sv-SE" sz="1800" dirty="0"/>
              <a:t> </a:t>
            </a:r>
            <a:r>
              <a:rPr lang="sv-SE" sz="1800" dirty="0" err="1"/>
              <a:t>measures</a:t>
            </a:r>
            <a:endParaRPr lang="sv-SE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- Start </a:t>
            </a:r>
            <a:r>
              <a:rPr lang="sv-SE" sz="1800" dirty="0" err="1"/>
              <a:t>interviews</a:t>
            </a:r>
            <a:r>
              <a:rPr lang="sv-SE" sz="1800" dirty="0"/>
              <a:t> and </a:t>
            </a:r>
            <a:r>
              <a:rPr lang="sv-SE" sz="1800" dirty="0" err="1"/>
              <a:t>dialogues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groups</a:t>
            </a:r>
            <a:r>
              <a:rPr lang="sv-SE" sz="1800" dirty="0"/>
              <a:t> – focus on </a:t>
            </a:r>
            <a:r>
              <a:rPr lang="sv-SE" sz="1800" dirty="0" err="1"/>
              <a:t>possibilities</a:t>
            </a:r>
            <a:r>
              <a:rPr lang="sv-SE" sz="1800"/>
              <a:t> and </a:t>
            </a:r>
            <a:r>
              <a:rPr lang="sv-SE" sz="1800" dirty="0" err="1"/>
              <a:t>challenges</a:t>
            </a:r>
            <a:endParaRPr lang="sv-SE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- Workshop to </a:t>
            </a:r>
            <a:r>
              <a:rPr lang="sv-SE" sz="1800" dirty="0" err="1"/>
              <a:t>create</a:t>
            </a:r>
            <a:r>
              <a:rPr lang="sv-SE" sz="1800" dirty="0"/>
              <a:t> a </a:t>
            </a:r>
            <a:r>
              <a:rPr lang="sv-SE" sz="1800" dirty="0" err="1"/>
              <a:t>first</a:t>
            </a:r>
            <a:r>
              <a:rPr lang="sv-SE" sz="1800" dirty="0"/>
              <a:t> draft of a </a:t>
            </a:r>
            <a:r>
              <a:rPr lang="sv-SE" sz="1800" dirty="0" err="1"/>
              <a:t>premises</a:t>
            </a:r>
            <a:r>
              <a:rPr lang="sv-SE" sz="1800" dirty="0"/>
              <a:t> program for co-</a:t>
            </a:r>
            <a:r>
              <a:rPr lang="sv-SE" sz="1800" dirty="0" err="1"/>
              <a:t>location</a:t>
            </a:r>
            <a:br>
              <a:rPr lang="sv-SE" sz="1800" dirty="0"/>
            </a:br>
            <a:endParaRPr lang="sv-SE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b="1" dirty="0" err="1"/>
              <a:t>October</a:t>
            </a:r>
            <a:r>
              <a:rPr lang="sv-SE" sz="1800" b="1" dirty="0"/>
              <a:t> – December</a:t>
            </a:r>
            <a:r>
              <a:rPr lang="sv-SE" sz="1800" dirty="0"/>
              <a:t>	</a:t>
            </a:r>
            <a:br>
              <a:rPr lang="sv-SE" sz="1800" dirty="0"/>
            </a:br>
            <a:r>
              <a:rPr lang="sv-SE" sz="1800" dirty="0"/>
              <a:t>- </a:t>
            </a:r>
            <a:r>
              <a:rPr lang="sv-SE" sz="1800" dirty="0" err="1"/>
              <a:t>Continue</a:t>
            </a:r>
            <a:r>
              <a:rPr lang="sv-SE" sz="1800" dirty="0"/>
              <a:t> the </a:t>
            </a:r>
            <a:r>
              <a:rPr lang="sv-SE" sz="1800" dirty="0" err="1"/>
              <a:t>work</a:t>
            </a:r>
            <a:r>
              <a:rPr lang="sv-SE" sz="18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- </a:t>
            </a:r>
            <a:r>
              <a:rPr lang="sv-SE" sz="1800" dirty="0" err="1"/>
              <a:t>Identify</a:t>
            </a:r>
            <a:r>
              <a:rPr lang="sv-SE" sz="1800" dirty="0"/>
              <a:t> </a:t>
            </a:r>
            <a:r>
              <a:rPr lang="sv-SE" sz="1800" dirty="0" err="1"/>
              <a:t>concrete</a:t>
            </a:r>
            <a:r>
              <a:rPr lang="sv-SE" sz="1800" dirty="0"/>
              <a:t> </a:t>
            </a:r>
            <a:r>
              <a:rPr lang="sv-SE" sz="1800" dirty="0" err="1"/>
              <a:t>issues</a:t>
            </a:r>
            <a:r>
              <a:rPr lang="sv-SE" sz="1800" dirty="0"/>
              <a:t> for the </a:t>
            </a:r>
            <a:r>
              <a:rPr lang="sv-SE" sz="1800" dirty="0" err="1"/>
              <a:t>follow-up</a:t>
            </a:r>
            <a:r>
              <a:rPr lang="sv-SE" sz="1800" dirty="0"/>
              <a:t> </a:t>
            </a:r>
            <a:r>
              <a:rPr lang="sv-SE" sz="1800" dirty="0" err="1"/>
              <a:t>work</a:t>
            </a:r>
            <a:r>
              <a:rPr lang="sv-SE" sz="1800" dirty="0"/>
              <a:t> in 2024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- </a:t>
            </a:r>
            <a:r>
              <a:rPr lang="sv-SE" sz="1800" dirty="0" err="1"/>
              <a:t>Additional</a:t>
            </a:r>
            <a:r>
              <a:rPr lang="sv-SE" sz="1800" dirty="0"/>
              <a:t> joint information meeting/workshop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- Present the 2023 </a:t>
            </a:r>
            <a:r>
              <a:rPr lang="sv-SE" sz="1800" dirty="0" err="1"/>
              <a:t>achievements</a:t>
            </a:r>
            <a:r>
              <a:rPr lang="sv-SE" sz="1800" dirty="0"/>
              <a:t> to the </a:t>
            </a:r>
            <a:r>
              <a:rPr lang="sv-SE" sz="1800" dirty="0" err="1"/>
              <a:t>Faculty</a:t>
            </a:r>
            <a:r>
              <a:rPr lang="sv-SE" sz="1800" dirty="0"/>
              <a:t> Board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500" b="1" dirty="0"/>
          </a:p>
          <a:p>
            <a:pPr marL="0" indent="0">
              <a:buNone/>
            </a:pPr>
            <a:endParaRPr lang="sv-SE" sz="1500" dirty="0"/>
          </a:p>
          <a:p>
            <a:pPr marL="0" indent="0">
              <a:buNone/>
            </a:pPr>
            <a:r>
              <a:rPr lang="sv-SE" sz="1500" dirty="0"/>
              <a:t>		</a:t>
            </a:r>
          </a:p>
          <a:p>
            <a:pPr marL="0" indent="0">
              <a:buNone/>
            </a:pPr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235897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05A47D-D0CB-055D-CF47-C564D637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543524"/>
            <a:ext cx="8820000" cy="1130500"/>
          </a:xfrm>
        </p:spPr>
        <p:txBody>
          <a:bodyPr/>
          <a:lstStyle/>
          <a:p>
            <a:r>
              <a:rPr lang="sv-SE" dirty="0"/>
              <a:t>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394C51-F247-DF10-467B-B6FC5EEEE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940" y="1347638"/>
            <a:ext cx="8820000" cy="46353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>
                <a:latin typeface="+mn-lt"/>
              </a:rPr>
              <a:t>A new </a:t>
            </a:r>
            <a:r>
              <a:rPr lang="sv-SE" sz="1800" dirty="0" err="1">
                <a:latin typeface="+mn-lt"/>
              </a:rPr>
              <a:t>project</a:t>
            </a:r>
            <a:r>
              <a:rPr lang="sv-SE" sz="1800" dirty="0">
                <a:latin typeface="+mn-lt"/>
              </a:rPr>
              <a:t> plan (</a:t>
            </a:r>
            <a:r>
              <a:rPr lang="sv-SE" sz="1800" dirty="0" err="1">
                <a:latin typeface="+mn-lt"/>
              </a:rPr>
              <a:t>based</a:t>
            </a:r>
            <a:r>
              <a:rPr lang="sv-SE" sz="1800" dirty="0">
                <a:latin typeface="+mn-lt"/>
              </a:rPr>
              <a:t> on the 2023 </a:t>
            </a:r>
            <a:r>
              <a:rPr lang="sv-SE" sz="1800" dirty="0" err="1">
                <a:latin typeface="+mn-lt"/>
              </a:rPr>
              <a:t>achievements</a:t>
            </a:r>
            <a:r>
              <a:rPr lang="sv-SE" sz="1800" dirty="0">
                <a:latin typeface="+mn-lt"/>
              </a:rPr>
              <a:t>) </a:t>
            </a:r>
            <a:r>
              <a:rPr lang="sv-SE" sz="1800" dirty="0" err="1">
                <a:latin typeface="+mn-lt"/>
              </a:rPr>
              <a:t>will</a:t>
            </a:r>
            <a:r>
              <a:rPr lang="sv-SE" sz="1800" dirty="0">
                <a:latin typeface="+mn-lt"/>
              </a:rPr>
              <a:t> be </a:t>
            </a:r>
            <a:r>
              <a:rPr lang="sv-SE" sz="1800" dirty="0" err="1">
                <a:latin typeface="+mn-lt"/>
              </a:rPr>
              <a:t>formulated</a:t>
            </a:r>
            <a:r>
              <a:rPr lang="sv-SE" sz="1800" dirty="0">
                <a:latin typeface="+mn-lt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>
                <a:effectLst/>
                <a:latin typeface="+mn-lt"/>
                <a:ea typeface="Times New Roman" panose="02020603050405020304" pitchFamily="18" charset="0"/>
              </a:rPr>
              <a:t>The 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Faculty Board decision (1 February 2023) stats: 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“</a:t>
            </a:r>
            <a:r>
              <a:rPr lang="en-US" sz="1800" i="1" dirty="0">
                <a:latin typeface="+mn-lt"/>
                <a:ea typeface="Times New Roman" panose="02020603050405020304" pitchFamily="18" charset="0"/>
              </a:rPr>
              <a:t>…</a:t>
            </a:r>
            <a:r>
              <a:rPr lang="en-US" sz="1800" i="1" dirty="0">
                <a:effectLst/>
                <a:latin typeface="+mn-lt"/>
                <a:ea typeface="Times New Roman" panose="02020603050405020304" pitchFamily="18" charset="0"/>
              </a:rPr>
              <a:t>the work must be planned so that the faculty management 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US" sz="1800" i="1" dirty="0">
                <a:effectLst/>
                <a:latin typeface="+mn-lt"/>
                <a:ea typeface="Times New Roman" panose="02020603050405020304" pitchFamily="18" charset="0"/>
              </a:rPr>
              <a:t>can present a proposal for a decision on the establishment of 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US" sz="1800" i="1" dirty="0">
                <a:effectLst/>
                <a:latin typeface="+mn-lt"/>
                <a:ea typeface="Times New Roman" panose="02020603050405020304" pitchFamily="18" charset="0"/>
              </a:rPr>
              <a:t>a merged department, or a final position against such a merger, 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US" sz="1800" i="1" dirty="0">
                <a:effectLst/>
                <a:latin typeface="+mn-lt"/>
                <a:ea typeface="Times New Roman" panose="02020603050405020304" pitchFamily="18" charset="0"/>
              </a:rPr>
              <a:t>before the end of 2024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.” 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500" b="1" dirty="0"/>
          </a:p>
          <a:p>
            <a:pPr marL="0" indent="0">
              <a:buNone/>
            </a:pPr>
            <a:endParaRPr lang="sv-SE" sz="1500" dirty="0"/>
          </a:p>
          <a:p>
            <a:pPr marL="0" indent="0">
              <a:buNone/>
            </a:pPr>
            <a:r>
              <a:rPr lang="sv-SE" sz="1500" dirty="0"/>
              <a:t>		</a:t>
            </a:r>
          </a:p>
          <a:p>
            <a:pPr marL="0" indent="0">
              <a:buNone/>
            </a:pPr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3179999946"/>
      </p:ext>
    </p:extLst>
  </p:cSld>
  <p:clrMapOvr>
    <a:masterClrMapping/>
  </p:clrMapOvr>
</p:sld>
</file>

<file path=ppt/theme/theme1.xml><?xml version="1.0" encoding="utf-8"?>
<a:theme xmlns:a="http://schemas.openxmlformats.org/drawingml/2006/main" name="LU-template 16:9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3-06-07 Informationsmöte CIG_JE  -  Skrivskyddad" id="{5A867214-DA0F-412A-AE00-7D21FDFFEB2D}" vid="{3FE1D8C3-5423-4E55-A5CA-B8E58CED449B}"/>
    </a:ext>
  </a:extLst>
</a:theme>
</file>

<file path=ppt/theme/theme2.xml><?xml version="1.0" encoding="utf-8"?>
<a:theme xmlns:a="http://schemas.openxmlformats.org/drawingml/2006/main" name="LU_PPT-mall_2012_SV_121127">
  <a:themeElements>
    <a:clrScheme name="Anpassad 3">
      <a:dk1>
        <a:srgbClr val="9C6114"/>
      </a:dk1>
      <a:lt1>
        <a:srgbClr val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000080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3-06-07 Informationsmöte CIG_JE  -  Skrivskyddad" id="{5A867214-DA0F-412A-AE00-7D21FDFFEB2D}" vid="{3DEF4853-F4AC-4DDE-AEFF-1FC5FDB6E0C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KH 29maj_2023-06-07 Informationsmöte CIG</Template>
  <TotalTime>410</TotalTime>
  <Words>825</Words>
  <Application>Microsoft Office PowerPoint</Application>
  <PresentationFormat>Bredbild</PresentationFormat>
  <Paragraphs>147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22" baseType="lpstr">
      <vt:lpstr>Arial</vt:lpstr>
      <vt:lpstr>Calibri</vt:lpstr>
      <vt:lpstr>Helvetica Light</vt:lpstr>
      <vt:lpstr>Lucida Grande</vt:lpstr>
      <vt:lpstr>Systemtypsnitt normalt</vt:lpstr>
      <vt:lpstr>Times New Roman</vt:lpstr>
      <vt:lpstr>Wingdings</vt:lpstr>
      <vt:lpstr>LU-template 16:9</vt:lpstr>
      <vt:lpstr>LU_PPT-mall_2012_SV_121127</vt:lpstr>
      <vt:lpstr>Information meeting for CEC, INES, GEOLOGY</vt:lpstr>
      <vt:lpstr>  Today’s meeting agenda about the co-location and co-organisation of CEC, INES and Geology </vt:lpstr>
      <vt:lpstr>Background 2021-2022 </vt:lpstr>
      <vt:lpstr>Background 2023 - until today</vt:lpstr>
      <vt:lpstr>The project plan for 2023(decided May 2023)</vt:lpstr>
      <vt:lpstr>PowerPoint-presentation</vt:lpstr>
      <vt:lpstr>PowerPoint-presentation</vt:lpstr>
      <vt:lpstr>Plans for the following steps in 2023</vt:lpstr>
      <vt:lpstr>2024</vt:lpstr>
      <vt:lpstr>To sum up </vt:lpstr>
      <vt:lpstr>More information </vt:lpstr>
      <vt:lpstr>End slide, logotype only</vt:lpstr>
      <vt:lpstr>Project group contacts</vt:lpstr>
    </vt:vector>
  </TitlesOfParts>
  <Manager/>
  <Company>Lunds universitet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meeting for CEC, INES, GEOLOGY</dc:title>
  <dc:subject/>
  <dc:creator>Karin Hall</dc:creator>
  <cp:keywords/>
  <dc:description/>
  <cp:lastModifiedBy>Karin Hall</cp:lastModifiedBy>
  <cp:revision>55</cp:revision>
  <cp:lastPrinted>2023-06-07T05:52:06Z</cp:lastPrinted>
  <dcterms:created xsi:type="dcterms:W3CDTF">2023-05-29T11:18:18Z</dcterms:created>
  <dcterms:modified xsi:type="dcterms:W3CDTF">2023-06-07T05:53:50Z</dcterms:modified>
  <cp:category/>
</cp:coreProperties>
</file>